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6" r:id="rId9"/>
    <p:sldId id="265"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2" d="100"/>
          <a:sy n="72" d="100"/>
        </p:scale>
        <p:origin x="64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6F439-E253-437D-9461-92C3EF74CA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87901BB-588A-48FB-A7E9-D30E4454AE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3E6B0C1-FC07-4EDA-8FB6-D8CFBD537690}"/>
              </a:ext>
            </a:extLst>
          </p:cNvPr>
          <p:cNvSpPr>
            <a:spLocks noGrp="1"/>
          </p:cNvSpPr>
          <p:nvPr>
            <p:ph type="dt" sz="half" idx="10"/>
          </p:nvPr>
        </p:nvSpPr>
        <p:spPr/>
        <p:txBody>
          <a:bodyPr/>
          <a:lstStyle/>
          <a:p>
            <a:fld id="{D0F9A58C-0DFE-4151-A42F-2203218CC844}" type="datetimeFigureOut">
              <a:rPr lang="en-US" smtClean="0"/>
              <a:t>8/19/2020</a:t>
            </a:fld>
            <a:endParaRPr lang="en-US"/>
          </a:p>
        </p:txBody>
      </p:sp>
      <p:sp>
        <p:nvSpPr>
          <p:cNvPr id="5" name="Footer Placeholder 4">
            <a:extLst>
              <a:ext uri="{FF2B5EF4-FFF2-40B4-BE49-F238E27FC236}">
                <a16:creationId xmlns:a16="http://schemas.microsoft.com/office/drawing/2014/main" id="{55D25A74-5BF5-40AF-AFDB-17D6A40E07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B27D16-3D9D-4B4A-9125-7334192ED4C2}"/>
              </a:ext>
            </a:extLst>
          </p:cNvPr>
          <p:cNvSpPr>
            <a:spLocks noGrp="1"/>
          </p:cNvSpPr>
          <p:nvPr>
            <p:ph type="sldNum" sz="quarter" idx="12"/>
          </p:nvPr>
        </p:nvSpPr>
        <p:spPr/>
        <p:txBody>
          <a:bodyPr/>
          <a:lstStyle/>
          <a:p>
            <a:fld id="{EDE4748C-F6C2-4E99-8C0A-8B4B9EA8BA21}" type="slidenum">
              <a:rPr lang="en-US" smtClean="0"/>
              <a:t>‹#›</a:t>
            </a:fld>
            <a:endParaRPr lang="en-US"/>
          </a:p>
        </p:txBody>
      </p:sp>
    </p:spTree>
    <p:extLst>
      <p:ext uri="{BB962C8B-B14F-4D97-AF65-F5344CB8AC3E}">
        <p14:creationId xmlns:p14="http://schemas.microsoft.com/office/powerpoint/2010/main" val="3794942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062AD-CD9E-4C79-BADA-DC031B562C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E2F2135-3BFD-4953-BE68-6100BBCF18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C19197-6463-4BCD-9BE3-B2E318602CCA}"/>
              </a:ext>
            </a:extLst>
          </p:cNvPr>
          <p:cNvSpPr>
            <a:spLocks noGrp="1"/>
          </p:cNvSpPr>
          <p:nvPr>
            <p:ph type="dt" sz="half" idx="10"/>
          </p:nvPr>
        </p:nvSpPr>
        <p:spPr/>
        <p:txBody>
          <a:bodyPr/>
          <a:lstStyle/>
          <a:p>
            <a:fld id="{D0F9A58C-0DFE-4151-A42F-2203218CC844}" type="datetimeFigureOut">
              <a:rPr lang="en-US" smtClean="0"/>
              <a:t>8/19/2020</a:t>
            </a:fld>
            <a:endParaRPr lang="en-US"/>
          </a:p>
        </p:txBody>
      </p:sp>
      <p:sp>
        <p:nvSpPr>
          <p:cNvPr id="5" name="Footer Placeholder 4">
            <a:extLst>
              <a:ext uri="{FF2B5EF4-FFF2-40B4-BE49-F238E27FC236}">
                <a16:creationId xmlns:a16="http://schemas.microsoft.com/office/drawing/2014/main" id="{5365FC8E-EE71-4334-9651-6857CA31D2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86660F-F855-4473-A7A9-3F8A69A4DECD}"/>
              </a:ext>
            </a:extLst>
          </p:cNvPr>
          <p:cNvSpPr>
            <a:spLocks noGrp="1"/>
          </p:cNvSpPr>
          <p:nvPr>
            <p:ph type="sldNum" sz="quarter" idx="12"/>
          </p:nvPr>
        </p:nvSpPr>
        <p:spPr/>
        <p:txBody>
          <a:bodyPr/>
          <a:lstStyle/>
          <a:p>
            <a:fld id="{EDE4748C-F6C2-4E99-8C0A-8B4B9EA8BA21}" type="slidenum">
              <a:rPr lang="en-US" smtClean="0"/>
              <a:t>‹#›</a:t>
            </a:fld>
            <a:endParaRPr lang="en-US"/>
          </a:p>
        </p:txBody>
      </p:sp>
    </p:spTree>
    <p:extLst>
      <p:ext uri="{BB962C8B-B14F-4D97-AF65-F5344CB8AC3E}">
        <p14:creationId xmlns:p14="http://schemas.microsoft.com/office/powerpoint/2010/main" val="2330165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3ADC6A-8DBE-49FB-AC89-36FA8543B4E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A837A69-48F5-420B-9DE1-74A0E21682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A52429-FCFA-4A17-A8DF-EC4179FBCA3A}"/>
              </a:ext>
            </a:extLst>
          </p:cNvPr>
          <p:cNvSpPr>
            <a:spLocks noGrp="1"/>
          </p:cNvSpPr>
          <p:nvPr>
            <p:ph type="dt" sz="half" idx="10"/>
          </p:nvPr>
        </p:nvSpPr>
        <p:spPr/>
        <p:txBody>
          <a:bodyPr/>
          <a:lstStyle/>
          <a:p>
            <a:fld id="{D0F9A58C-0DFE-4151-A42F-2203218CC844}" type="datetimeFigureOut">
              <a:rPr lang="en-US" smtClean="0"/>
              <a:t>8/19/2020</a:t>
            </a:fld>
            <a:endParaRPr lang="en-US"/>
          </a:p>
        </p:txBody>
      </p:sp>
      <p:sp>
        <p:nvSpPr>
          <p:cNvPr id="5" name="Footer Placeholder 4">
            <a:extLst>
              <a:ext uri="{FF2B5EF4-FFF2-40B4-BE49-F238E27FC236}">
                <a16:creationId xmlns:a16="http://schemas.microsoft.com/office/drawing/2014/main" id="{5DA309DB-DCF8-4CD3-B3BF-91ADDD47A5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FF5FFE-332C-431F-A68A-74323142FD59}"/>
              </a:ext>
            </a:extLst>
          </p:cNvPr>
          <p:cNvSpPr>
            <a:spLocks noGrp="1"/>
          </p:cNvSpPr>
          <p:nvPr>
            <p:ph type="sldNum" sz="quarter" idx="12"/>
          </p:nvPr>
        </p:nvSpPr>
        <p:spPr/>
        <p:txBody>
          <a:bodyPr/>
          <a:lstStyle/>
          <a:p>
            <a:fld id="{EDE4748C-F6C2-4E99-8C0A-8B4B9EA8BA21}" type="slidenum">
              <a:rPr lang="en-US" smtClean="0"/>
              <a:t>‹#›</a:t>
            </a:fld>
            <a:endParaRPr lang="en-US"/>
          </a:p>
        </p:txBody>
      </p:sp>
    </p:spTree>
    <p:extLst>
      <p:ext uri="{BB962C8B-B14F-4D97-AF65-F5344CB8AC3E}">
        <p14:creationId xmlns:p14="http://schemas.microsoft.com/office/powerpoint/2010/main" val="1926563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A2B75-F31A-47C8-ADB1-7183DE4DCF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A72C35-44C8-4256-B0B3-74CB0588C5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814134-FBA0-4A3C-A6BC-35E5C1427219}"/>
              </a:ext>
            </a:extLst>
          </p:cNvPr>
          <p:cNvSpPr>
            <a:spLocks noGrp="1"/>
          </p:cNvSpPr>
          <p:nvPr>
            <p:ph type="dt" sz="half" idx="10"/>
          </p:nvPr>
        </p:nvSpPr>
        <p:spPr/>
        <p:txBody>
          <a:bodyPr/>
          <a:lstStyle/>
          <a:p>
            <a:fld id="{D0F9A58C-0DFE-4151-A42F-2203218CC844}" type="datetimeFigureOut">
              <a:rPr lang="en-US" smtClean="0"/>
              <a:t>8/19/2020</a:t>
            </a:fld>
            <a:endParaRPr lang="en-US"/>
          </a:p>
        </p:txBody>
      </p:sp>
      <p:sp>
        <p:nvSpPr>
          <p:cNvPr id="5" name="Footer Placeholder 4">
            <a:extLst>
              <a:ext uri="{FF2B5EF4-FFF2-40B4-BE49-F238E27FC236}">
                <a16:creationId xmlns:a16="http://schemas.microsoft.com/office/drawing/2014/main" id="{8E0FDD62-127F-4008-9C6E-EA8CFD977F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A6AC81-B4D3-4DEE-AC49-8DD97BC24803}"/>
              </a:ext>
            </a:extLst>
          </p:cNvPr>
          <p:cNvSpPr>
            <a:spLocks noGrp="1"/>
          </p:cNvSpPr>
          <p:nvPr>
            <p:ph type="sldNum" sz="quarter" idx="12"/>
          </p:nvPr>
        </p:nvSpPr>
        <p:spPr/>
        <p:txBody>
          <a:bodyPr/>
          <a:lstStyle/>
          <a:p>
            <a:fld id="{EDE4748C-F6C2-4E99-8C0A-8B4B9EA8BA21}" type="slidenum">
              <a:rPr lang="en-US" smtClean="0"/>
              <a:t>‹#›</a:t>
            </a:fld>
            <a:endParaRPr lang="en-US"/>
          </a:p>
        </p:txBody>
      </p:sp>
    </p:spTree>
    <p:extLst>
      <p:ext uri="{BB962C8B-B14F-4D97-AF65-F5344CB8AC3E}">
        <p14:creationId xmlns:p14="http://schemas.microsoft.com/office/powerpoint/2010/main" val="450415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64BCC-AFD8-4B0E-B02D-4804C4D271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C7D23A9-5F6E-4BA7-B136-93BF52BA56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661AC7-5FCD-4100-B4CF-49C9022FF547}"/>
              </a:ext>
            </a:extLst>
          </p:cNvPr>
          <p:cNvSpPr>
            <a:spLocks noGrp="1"/>
          </p:cNvSpPr>
          <p:nvPr>
            <p:ph type="dt" sz="half" idx="10"/>
          </p:nvPr>
        </p:nvSpPr>
        <p:spPr/>
        <p:txBody>
          <a:bodyPr/>
          <a:lstStyle/>
          <a:p>
            <a:fld id="{D0F9A58C-0DFE-4151-A42F-2203218CC844}" type="datetimeFigureOut">
              <a:rPr lang="en-US" smtClean="0"/>
              <a:t>8/19/2020</a:t>
            </a:fld>
            <a:endParaRPr lang="en-US"/>
          </a:p>
        </p:txBody>
      </p:sp>
      <p:sp>
        <p:nvSpPr>
          <p:cNvPr id="5" name="Footer Placeholder 4">
            <a:extLst>
              <a:ext uri="{FF2B5EF4-FFF2-40B4-BE49-F238E27FC236}">
                <a16:creationId xmlns:a16="http://schemas.microsoft.com/office/drawing/2014/main" id="{13C8DF53-EC70-4ACB-B637-1813909731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B6BFA6-4798-428E-B13C-0DBE496B7462}"/>
              </a:ext>
            </a:extLst>
          </p:cNvPr>
          <p:cNvSpPr>
            <a:spLocks noGrp="1"/>
          </p:cNvSpPr>
          <p:nvPr>
            <p:ph type="sldNum" sz="quarter" idx="12"/>
          </p:nvPr>
        </p:nvSpPr>
        <p:spPr/>
        <p:txBody>
          <a:bodyPr/>
          <a:lstStyle/>
          <a:p>
            <a:fld id="{EDE4748C-F6C2-4E99-8C0A-8B4B9EA8BA21}" type="slidenum">
              <a:rPr lang="en-US" smtClean="0"/>
              <a:t>‹#›</a:t>
            </a:fld>
            <a:endParaRPr lang="en-US"/>
          </a:p>
        </p:txBody>
      </p:sp>
    </p:spTree>
    <p:extLst>
      <p:ext uri="{BB962C8B-B14F-4D97-AF65-F5344CB8AC3E}">
        <p14:creationId xmlns:p14="http://schemas.microsoft.com/office/powerpoint/2010/main" val="1588008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66D21-2EB1-47AE-90ED-7E5CA3C6E4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B13624-BA6B-4ED6-A1DD-0C9D4B0FA5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AB618F-4482-47FA-A150-17D2F50BB4A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6E9446F-B13D-4A44-88A1-30185DD18B51}"/>
              </a:ext>
            </a:extLst>
          </p:cNvPr>
          <p:cNvSpPr>
            <a:spLocks noGrp="1"/>
          </p:cNvSpPr>
          <p:nvPr>
            <p:ph type="dt" sz="half" idx="10"/>
          </p:nvPr>
        </p:nvSpPr>
        <p:spPr/>
        <p:txBody>
          <a:bodyPr/>
          <a:lstStyle/>
          <a:p>
            <a:fld id="{D0F9A58C-0DFE-4151-A42F-2203218CC844}" type="datetimeFigureOut">
              <a:rPr lang="en-US" smtClean="0"/>
              <a:t>8/19/2020</a:t>
            </a:fld>
            <a:endParaRPr lang="en-US"/>
          </a:p>
        </p:txBody>
      </p:sp>
      <p:sp>
        <p:nvSpPr>
          <p:cNvPr id="6" name="Footer Placeholder 5">
            <a:extLst>
              <a:ext uri="{FF2B5EF4-FFF2-40B4-BE49-F238E27FC236}">
                <a16:creationId xmlns:a16="http://schemas.microsoft.com/office/drawing/2014/main" id="{7C80A2CB-9D6D-498E-AA0A-DCA45F9F71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FF7043-4B43-4C8B-8D1F-669041F9F3C3}"/>
              </a:ext>
            </a:extLst>
          </p:cNvPr>
          <p:cNvSpPr>
            <a:spLocks noGrp="1"/>
          </p:cNvSpPr>
          <p:nvPr>
            <p:ph type="sldNum" sz="quarter" idx="12"/>
          </p:nvPr>
        </p:nvSpPr>
        <p:spPr/>
        <p:txBody>
          <a:bodyPr/>
          <a:lstStyle/>
          <a:p>
            <a:fld id="{EDE4748C-F6C2-4E99-8C0A-8B4B9EA8BA21}" type="slidenum">
              <a:rPr lang="en-US" smtClean="0"/>
              <a:t>‹#›</a:t>
            </a:fld>
            <a:endParaRPr lang="en-US"/>
          </a:p>
        </p:txBody>
      </p:sp>
    </p:spTree>
    <p:extLst>
      <p:ext uri="{BB962C8B-B14F-4D97-AF65-F5344CB8AC3E}">
        <p14:creationId xmlns:p14="http://schemas.microsoft.com/office/powerpoint/2010/main" val="2259406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FD194-0837-4497-907A-77CCB466B7A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9353BF5-DAE1-46F2-877A-44EDF82719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3DFF331-629E-4643-8A57-2A0C995984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DFA4A5-9028-41D0-9C41-D88413E0CA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FB827F-FD38-4B14-AD0F-9A9C709DBD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A8F4889-EDE3-4852-AE5D-1B1054D3864A}"/>
              </a:ext>
            </a:extLst>
          </p:cNvPr>
          <p:cNvSpPr>
            <a:spLocks noGrp="1"/>
          </p:cNvSpPr>
          <p:nvPr>
            <p:ph type="dt" sz="half" idx="10"/>
          </p:nvPr>
        </p:nvSpPr>
        <p:spPr/>
        <p:txBody>
          <a:bodyPr/>
          <a:lstStyle/>
          <a:p>
            <a:fld id="{D0F9A58C-0DFE-4151-A42F-2203218CC844}" type="datetimeFigureOut">
              <a:rPr lang="en-US" smtClean="0"/>
              <a:t>8/19/2020</a:t>
            </a:fld>
            <a:endParaRPr lang="en-US"/>
          </a:p>
        </p:txBody>
      </p:sp>
      <p:sp>
        <p:nvSpPr>
          <p:cNvPr id="8" name="Footer Placeholder 7">
            <a:extLst>
              <a:ext uri="{FF2B5EF4-FFF2-40B4-BE49-F238E27FC236}">
                <a16:creationId xmlns:a16="http://schemas.microsoft.com/office/drawing/2014/main" id="{F07EE3C9-1B4D-491A-B429-5F5CF4C74F7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BC8995-A2B1-4A90-8BCD-28A7FF136163}"/>
              </a:ext>
            </a:extLst>
          </p:cNvPr>
          <p:cNvSpPr>
            <a:spLocks noGrp="1"/>
          </p:cNvSpPr>
          <p:nvPr>
            <p:ph type="sldNum" sz="quarter" idx="12"/>
          </p:nvPr>
        </p:nvSpPr>
        <p:spPr/>
        <p:txBody>
          <a:bodyPr/>
          <a:lstStyle/>
          <a:p>
            <a:fld id="{EDE4748C-F6C2-4E99-8C0A-8B4B9EA8BA21}" type="slidenum">
              <a:rPr lang="en-US" smtClean="0"/>
              <a:t>‹#›</a:t>
            </a:fld>
            <a:endParaRPr lang="en-US"/>
          </a:p>
        </p:txBody>
      </p:sp>
    </p:spTree>
    <p:extLst>
      <p:ext uri="{BB962C8B-B14F-4D97-AF65-F5344CB8AC3E}">
        <p14:creationId xmlns:p14="http://schemas.microsoft.com/office/powerpoint/2010/main" val="3243305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4F021-7D5D-4F59-8081-EA9A885225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47C11B3-F1AD-4A06-A58C-31E30F5DA4FA}"/>
              </a:ext>
            </a:extLst>
          </p:cNvPr>
          <p:cNvSpPr>
            <a:spLocks noGrp="1"/>
          </p:cNvSpPr>
          <p:nvPr>
            <p:ph type="dt" sz="half" idx="10"/>
          </p:nvPr>
        </p:nvSpPr>
        <p:spPr/>
        <p:txBody>
          <a:bodyPr/>
          <a:lstStyle/>
          <a:p>
            <a:fld id="{D0F9A58C-0DFE-4151-A42F-2203218CC844}" type="datetimeFigureOut">
              <a:rPr lang="en-US" smtClean="0"/>
              <a:t>8/19/2020</a:t>
            </a:fld>
            <a:endParaRPr lang="en-US"/>
          </a:p>
        </p:txBody>
      </p:sp>
      <p:sp>
        <p:nvSpPr>
          <p:cNvPr id="4" name="Footer Placeholder 3">
            <a:extLst>
              <a:ext uri="{FF2B5EF4-FFF2-40B4-BE49-F238E27FC236}">
                <a16:creationId xmlns:a16="http://schemas.microsoft.com/office/drawing/2014/main" id="{CD0DFC67-FE64-465D-971C-60987356D36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E999D25-4387-4AC3-843E-D319CC17FD5D}"/>
              </a:ext>
            </a:extLst>
          </p:cNvPr>
          <p:cNvSpPr>
            <a:spLocks noGrp="1"/>
          </p:cNvSpPr>
          <p:nvPr>
            <p:ph type="sldNum" sz="quarter" idx="12"/>
          </p:nvPr>
        </p:nvSpPr>
        <p:spPr/>
        <p:txBody>
          <a:bodyPr/>
          <a:lstStyle/>
          <a:p>
            <a:fld id="{EDE4748C-F6C2-4E99-8C0A-8B4B9EA8BA21}" type="slidenum">
              <a:rPr lang="en-US" smtClean="0"/>
              <a:t>‹#›</a:t>
            </a:fld>
            <a:endParaRPr lang="en-US"/>
          </a:p>
        </p:txBody>
      </p:sp>
    </p:spTree>
    <p:extLst>
      <p:ext uri="{BB962C8B-B14F-4D97-AF65-F5344CB8AC3E}">
        <p14:creationId xmlns:p14="http://schemas.microsoft.com/office/powerpoint/2010/main" val="2388909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68F2B0-5CD5-4E95-B152-69D1F1F11DA9}"/>
              </a:ext>
            </a:extLst>
          </p:cNvPr>
          <p:cNvSpPr>
            <a:spLocks noGrp="1"/>
          </p:cNvSpPr>
          <p:nvPr>
            <p:ph type="dt" sz="half" idx="10"/>
          </p:nvPr>
        </p:nvSpPr>
        <p:spPr/>
        <p:txBody>
          <a:bodyPr/>
          <a:lstStyle/>
          <a:p>
            <a:fld id="{D0F9A58C-0DFE-4151-A42F-2203218CC844}" type="datetimeFigureOut">
              <a:rPr lang="en-US" smtClean="0"/>
              <a:t>8/19/2020</a:t>
            </a:fld>
            <a:endParaRPr lang="en-US"/>
          </a:p>
        </p:txBody>
      </p:sp>
      <p:sp>
        <p:nvSpPr>
          <p:cNvPr id="3" name="Footer Placeholder 2">
            <a:extLst>
              <a:ext uri="{FF2B5EF4-FFF2-40B4-BE49-F238E27FC236}">
                <a16:creationId xmlns:a16="http://schemas.microsoft.com/office/drawing/2014/main" id="{0A2B57FA-68A9-4A5E-9CC9-1FC3A4B04E6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A7CEBCF-C9BE-4033-9980-9DDEB874EB46}"/>
              </a:ext>
            </a:extLst>
          </p:cNvPr>
          <p:cNvSpPr>
            <a:spLocks noGrp="1"/>
          </p:cNvSpPr>
          <p:nvPr>
            <p:ph type="sldNum" sz="quarter" idx="12"/>
          </p:nvPr>
        </p:nvSpPr>
        <p:spPr/>
        <p:txBody>
          <a:bodyPr/>
          <a:lstStyle/>
          <a:p>
            <a:fld id="{EDE4748C-F6C2-4E99-8C0A-8B4B9EA8BA21}" type="slidenum">
              <a:rPr lang="en-US" smtClean="0"/>
              <a:t>‹#›</a:t>
            </a:fld>
            <a:endParaRPr lang="en-US"/>
          </a:p>
        </p:txBody>
      </p:sp>
    </p:spTree>
    <p:extLst>
      <p:ext uri="{BB962C8B-B14F-4D97-AF65-F5344CB8AC3E}">
        <p14:creationId xmlns:p14="http://schemas.microsoft.com/office/powerpoint/2010/main" val="4094477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43202-7E74-4621-BE9B-4B917BC06B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B37AB1-915A-41BC-8F2C-ABB74CAF79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98F542-0F8E-4AF8-A882-FC278E24F6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593531-E055-4C53-ABCF-5C967A43371F}"/>
              </a:ext>
            </a:extLst>
          </p:cNvPr>
          <p:cNvSpPr>
            <a:spLocks noGrp="1"/>
          </p:cNvSpPr>
          <p:nvPr>
            <p:ph type="dt" sz="half" idx="10"/>
          </p:nvPr>
        </p:nvSpPr>
        <p:spPr/>
        <p:txBody>
          <a:bodyPr/>
          <a:lstStyle/>
          <a:p>
            <a:fld id="{D0F9A58C-0DFE-4151-A42F-2203218CC844}" type="datetimeFigureOut">
              <a:rPr lang="en-US" smtClean="0"/>
              <a:t>8/19/2020</a:t>
            </a:fld>
            <a:endParaRPr lang="en-US"/>
          </a:p>
        </p:txBody>
      </p:sp>
      <p:sp>
        <p:nvSpPr>
          <p:cNvPr id="6" name="Footer Placeholder 5">
            <a:extLst>
              <a:ext uri="{FF2B5EF4-FFF2-40B4-BE49-F238E27FC236}">
                <a16:creationId xmlns:a16="http://schemas.microsoft.com/office/drawing/2014/main" id="{DEA708EC-C039-497C-A71A-250D8F35CD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63CAD4-B5E8-410C-B8A7-453EADC98CBF}"/>
              </a:ext>
            </a:extLst>
          </p:cNvPr>
          <p:cNvSpPr>
            <a:spLocks noGrp="1"/>
          </p:cNvSpPr>
          <p:nvPr>
            <p:ph type="sldNum" sz="quarter" idx="12"/>
          </p:nvPr>
        </p:nvSpPr>
        <p:spPr/>
        <p:txBody>
          <a:bodyPr/>
          <a:lstStyle/>
          <a:p>
            <a:fld id="{EDE4748C-F6C2-4E99-8C0A-8B4B9EA8BA21}" type="slidenum">
              <a:rPr lang="en-US" smtClean="0"/>
              <a:t>‹#›</a:t>
            </a:fld>
            <a:endParaRPr lang="en-US"/>
          </a:p>
        </p:txBody>
      </p:sp>
    </p:spTree>
    <p:extLst>
      <p:ext uri="{BB962C8B-B14F-4D97-AF65-F5344CB8AC3E}">
        <p14:creationId xmlns:p14="http://schemas.microsoft.com/office/powerpoint/2010/main" val="4165113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2BDF2-4DE8-442F-87F9-F404982E05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D5230F-135C-4887-8B58-D8A444BC6B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AE538E3-7588-40D3-AC4A-CCDFD2D9ED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725A34-DDA6-402F-B60E-32E80E4D4759}"/>
              </a:ext>
            </a:extLst>
          </p:cNvPr>
          <p:cNvSpPr>
            <a:spLocks noGrp="1"/>
          </p:cNvSpPr>
          <p:nvPr>
            <p:ph type="dt" sz="half" idx="10"/>
          </p:nvPr>
        </p:nvSpPr>
        <p:spPr/>
        <p:txBody>
          <a:bodyPr/>
          <a:lstStyle/>
          <a:p>
            <a:fld id="{D0F9A58C-0DFE-4151-A42F-2203218CC844}" type="datetimeFigureOut">
              <a:rPr lang="en-US" smtClean="0"/>
              <a:t>8/19/2020</a:t>
            </a:fld>
            <a:endParaRPr lang="en-US"/>
          </a:p>
        </p:txBody>
      </p:sp>
      <p:sp>
        <p:nvSpPr>
          <p:cNvPr id="6" name="Footer Placeholder 5">
            <a:extLst>
              <a:ext uri="{FF2B5EF4-FFF2-40B4-BE49-F238E27FC236}">
                <a16:creationId xmlns:a16="http://schemas.microsoft.com/office/drawing/2014/main" id="{83CA55EC-4AC9-47AE-A410-7FEBD34BA3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FD19F2-37CD-40BC-AED9-F724EC95E547}"/>
              </a:ext>
            </a:extLst>
          </p:cNvPr>
          <p:cNvSpPr>
            <a:spLocks noGrp="1"/>
          </p:cNvSpPr>
          <p:nvPr>
            <p:ph type="sldNum" sz="quarter" idx="12"/>
          </p:nvPr>
        </p:nvSpPr>
        <p:spPr/>
        <p:txBody>
          <a:bodyPr/>
          <a:lstStyle/>
          <a:p>
            <a:fld id="{EDE4748C-F6C2-4E99-8C0A-8B4B9EA8BA21}" type="slidenum">
              <a:rPr lang="en-US" smtClean="0"/>
              <a:t>‹#›</a:t>
            </a:fld>
            <a:endParaRPr lang="en-US"/>
          </a:p>
        </p:txBody>
      </p:sp>
    </p:spTree>
    <p:extLst>
      <p:ext uri="{BB962C8B-B14F-4D97-AF65-F5344CB8AC3E}">
        <p14:creationId xmlns:p14="http://schemas.microsoft.com/office/powerpoint/2010/main" val="133420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4FDD23-FC4F-48BD-87AC-2584B2DB63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BEC60A-29BF-41F6-8DAB-85B1893913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5DB3B5-0210-4700-BCE1-06889C7CA1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F9A58C-0DFE-4151-A42F-2203218CC844}" type="datetimeFigureOut">
              <a:rPr lang="en-US" smtClean="0"/>
              <a:t>8/19/2020</a:t>
            </a:fld>
            <a:endParaRPr lang="en-US"/>
          </a:p>
        </p:txBody>
      </p:sp>
      <p:sp>
        <p:nvSpPr>
          <p:cNvPr id="5" name="Footer Placeholder 4">
            <a:extLst>
              <a:ext uri="{FF2B5EF4-FFF2-40B4-BE49-F238E27FC236}">
                <a16:creationId xmlns:a16="http://schemas.microsoft.com/office/drawing/2014/main" id="{C7BE0223-61B0-4E82-860C-2608F2CD7A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7FACF8F-B489-4157-94B5-394341866D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E4748C-F6C2-4E99-8C0A-8B4B9EA8BA21}" type="slidenum">
              <a:rPr lang="en-US" smtClean="0"/>
              <a:t>‹#›</a:t>
            </a:fld>
            <a:endParaRPr lang="en-US"/>
          </a:p>
        </p:txBody>
      </p:sp>
    </p:spTree>
    <p:extLst>
      <p:ext uri="{BB962C8B-B14F-4D97-AF65-F5344CB8AC3E}">
        <p14:creationId xmlns:p14="http://schemas.microsoft.com/office/powerpoint/2010/main" val="2122639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cmscompliancegroup.com/2018/09/14/ftag-of-the-week-f559-ro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 picture containing drawing&#10;&#10;Description automatically generated">
            <a:extLst>
              <a:ext uri="{FF2B5EF4-FFF2-40B4-BE49-F238E27FC236}">
                <a16:creationId xmlns:a16="http://schemas.microsoft.com/office/drawing/2014/main" id="{F5D425C7-7B59-4D95-84F6-199D691585B9}"/>
              </a:ext>
            </a:extLst>
          </p:cNvPr>
          <p:cNvPicPr>
            <a:picLocks noChangeAspect="1"/>
          </p:cNvPicPr>
          <p:nvPr/>
        </p:nvPicPr>
        <p:blipFill rotWithShape="1">
          <a:blip r:embed="rId2">
            <a:extLst>
              <a:ext uri="{28A0092B-C50C-407E-A947-70E740481C1C}">
                <a14:useLocalDpi xmlns:a14="http://schemas.microsoft.com/office/drawing/2010/main" val="0"/>
              </a:ext>
            </a:extLst>
          </a:blip>
          <a:srcRect l="-3541" t="-3541"/>
          <a:stretch/>
        </p:blipFill>
        <p:spPr>
          <a:xfrm>
            <a:off x="7969467" y="642989"/>
            <a:ext cx="3368143" cy="5242246"/>
          </a:xfrm>
          <a:prstGeom prst="rect">
            <a:avLst/>
          </a:prstGeom>
        </p:spPr>
      </p:pic>
      <p:sp>
        <p:nvSpPr>
          <p:cNvPr id="33" name="Freeform 7">
            <a:extLst>
              <a:ext uri="{FF2B5EF4-FFF2-40B4-BE49-F238E27FC236}">
                <a16:creationId xmlns:a16="http://schemas.microsoft.com/office/drawing/2014/main" id="{94C3F6B3-69A5-4B7A-A963-2E85401776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9D07BF-318C-44BE-BE06-C8A97AE3B9AB}"/>
              </a:ext>
            </a:extLst>
          </p:cNvPr>
          <p:cNvSpPr>
            <a:spLocks noGrp="1"/>
          </p:cNvSpPr>
          <p:nvPr>
            <p:ph type="ctrTitle"/>
          </p:nvPr>
        </p:nvSpPr>
        <p:spPr>
          <a:xfrm>
            <a:off x="120072" y="1875559"/>
            <a:ext cx="6480753" cy="3562350"/>
          </a:xfrm>
        </p:spPr>
        <p:txBody>
          <a:bodyPr vert="horz" lIns="91440" tIns="45720" rIns="91440" bIns="45720" rtlCol="0" anchor="ctr">
            <a:normAutofit/>
          </a:bodyPr>
          <a:lstStyle/>
          <a:p>
            <a:r>
              <a:rPr lang="en-US" sz="5400" b="1" kern="1200" dirty="0">
                <a:solidFill>
                  <a:schemeClr val="bg1"/>
                </a:solidFill>
                <a:latin typeface="+mj-lt"/>
                <a:ea typeface="+mj-ea"/>
                <a:cs typeface="+mj-cs"/>
              </a:rPr>
              <a:t>Room Changes</a:t>
            </a:r>
            <a:br>
              <a:rPr lang="en-US" sz="5400" b="1" kern="1200" dirty="0">
                <a:solidFill>
                  <a:schemeClr val="bg1"/>
                </a:solidFill>
                <a:latin typeface="+mj-lt"/>
                <a:ea typeface="+mj-ea"/>
                <a:cs typeface="+mj-cs"/>
              </a:rPr>
            </a:br>
            <a:r>
              <a:rPr lang="en-US" sz="5400" b="1" kern="1200" dirty="0">
                <a:solidFill>
                  <a:schemeClr val="bg1"/>
                </a:solidFill>
                <a:latin typeface="+mj-lt"/>
                <a:ea typeface="+mj-ea"/>
                <a:cs typeface="+mj-cs"/>
              </a:rPr>
              <a:t>or</a:t>
            </a:r>
            <a:br>
              <a:rPr lang="en-US" sz="5400" b="1" kern="1200" dirty="0">
                <a:solidFill>
                  <a:schemeClr val="bg1"/>
                </a:solidFill>
                <a:latin typeface="+mj-lt"/>
                <a:ea typeface="+mj-ea"/>
                <a:cs typeface="+mj-cs"/>
              </a:rPr>
            </a:br>
            <a:r>
              <a:rPr lang="en-US" sz="5400" b="1" kern="1200" dirty="0">
                <a:solidFill>
                  <a:schemeClr val="bg1"/>
                </a:solidFill>
                <a:latin typeface="+mj-lt"/>
                <a:ea typeface="+mj-ea"/>
                <a:cs typeface="+mj-cs"/>
              </a:rPr>
              <a:t>"intra-facility transfers" </a:t>
            </a:r>
          </a:p>
        </p:txBody>
      </p:sp>
    </p:spTree>
    <p:extLst>
      <p:ext uri="{BB962C8B-B14F-4D97-AF65-F5344CB8AC3E}">
        <p14:creationId xmlns:p14="http://schemas.microsoft.com/office/powerpoint/2010/main" val="2345690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F0169-1D7C-4A7F-A568-2ABAEE81E4E4}"/>
              </a:ext>
            </a:extLst>
          </p:cNvPr>
          <p:cNvSpPr>
            <a:spLocks noGrp="1"/>
          </p:cNvSpPr>
          <p:nvPr>
            <p:ph type="title"/>
          </p:nvPr>
        </p:nvSpPr>
        <p:spPr>
          <a:xfrm>
            <a:off x="838200" y="160421"/>
            <a:ext cx="10515600" cy="770021"/>
          </a:xfrm>
        </p:spPr>
        <p:txBody>
          <a:bodyPr>
            <a:normAutofit/>
          </a:bodyPr>
          <a:lstStyle/>
          <a:p>
            <a:pPr algn="ctr"/>
            <a:r>
              <a:rPr lang="en-US" sz="2800" b="1" u="sng" dirty="0">
                <a:latin typeface="Calibri" panose="020F0502020204030204" pitchFamily="34" charset="0"/>
                <a:cs typeface="Calibri" panose="020F0502020204030204" pitchFamily="34" charset="0"/>
              </a:rPr>
              <a:t>What are the laws regarding room-to-room transfers?</a:t>
            </a:r>
          </a:p>
        </p:txBody>
      </p:sp>
      <p:sp>
        <p:nvSpPr>
          <p:cNvPr id="3" name="Content Placeholder 2">
            <a:extLst>
              <a:ext uri="{FF2B5EF4-FFF2-40B4-BE49-F238E27FC236}">
                <a16:creationId xmlns:a16="http://schemas.microsoft.com/office/drawing/2014/main" id="{FE56EBE6-AFB7-4765-A9E4-8BF08B5D9911}"/>
              </a:ext>
            </a:extLst>
          </p:cNvPr>
          <p:cNvSpPr>
            <a:spLocks noGrp="1"/>
          </p:cNvSpPr>
          <p:nvPr>
            <p:ph idx="1"/>
          </p:nvPr>
        </p:nvSpPr>
        <p:spPr>
          <a:xfrm>
            <a:off x="838200" y="930442"/>
            <a:ext cx="10515600" cy="3818021"/>
          </a:xfrm>
        </p:spPr>
        <p:txBody>
          <a:bodyPr>
            <a:normAutofit/>
          </a:bodyPr>
          <a:lstStyle/>
          <a:p>
            <a:r>
              <a:rPr lang="en-US" dirty="0">
                <a:latin typeface="Calibri" panose="020F0502020204030204" pitchFamily="34" charset="0"/>
                <a:cs typeface="Calibri" panose="020F0502020204030204" pitchFamily="34" charset="0"/>
              </a:rPr>
              <a:t>Room-to-room transfers are covered by the following state law and federal regulations.</a:t>
            </a:r>
          </a:p>
          <a:p>
            <a:r>
              <a:rPr lang="en-US" dirty="0">
                <a:latin typeface="Calibri" panose="020F0502020204030204" pitchFamily="34" charset="0"/>
                <a:cs typeface="Calibri" panose="020F0502020204030204" pitchFamily="34" charset="0"/>
              </a:rPr>
              <a:t>Connecticut General Statutes § 19a-550(a)-(e); Patients’ Bill of Rights. </a:t>
            </a:r>
          </a:p>
          <a:p>
            <a:r>
              <a:rPr lang="en-US" dirty="0">
                <a:latin typeface="Calibri" panose="020F0502020204030204" pitchFamily="34" charset="0"/>
                <a:cs typeface="Calibri" panose="020F0502020204030204" pitchFamily="34" charset="0"/>
              </a:rPr>
              <a:t>42 United States Code § 1395i-3 (c) (1) (A) (x).</a:t>
            </a:r>
          </a:p>
          <a:p>
            <a:r>
              <a:rPr lang="en-US" dirty="0">
                <a:latin typeface="Calibri" panose="020F0502020204030204" pitchFamily="34" charset="0"/>
                <a:cs typeface="Calibri" panose="020F0502020204030204" pitchFamily="34" charset="0"/>
              </a:rPr>
              <a:t>42 United States Code §1395i-3 (c)(1)(A)(v)(II); 42 United States Code §1396r (c) (1) (A) (v) (II).</a:t>
            </a:r>
          </a:p>
          <a:p>
            <a:r>
              <a:rPr lang="en-US" dirty="0">
                <a:latin typeface="Calibri" panose="020F0502020204030204" pitchFamily="34" charset="0"/>
                <a:cs typeface="Calibri" panose="020F0502020204030204" pitchFamily="34" charset="0"/>
              </a:rPr>
              <a:t>42 Code of Federal Regulations § 483.10 (e) (6) and (7)</a:t>
            </a:r>
          </a:p>
          <a:p>
            <a:endParaRPr lang="en-US" dirty="0"/>
          </a:p>
          <a:p>
            <a:endParaRPr lang="en-US" dirty="0"/>
          </a:p>
        </p:txBody>
      </p:sp>
      <p:sp>
        <p:nvSpPr>
          <p:cNvPr id="4" name="TextBox 3">
            <a:extLst>
              <a:ext uri="{FF2B5EF4-FFF2-40B4-BE49-F238E27FC236}">
                <a16:creationId xmlns:a16="http://schemas.microsoft.com/office/drawing/2014/main" id="{025F8D02-F7F5-4BCF-AC19-F8FD4F7FCD2B}"/>
              </a:ext>
            </a:extLst>
          </p:cNvPr>
          <p:cNvSpPr txBox="1"/>
          <p:nvPr/>
        </p:nvSpPr>
        <p:spPr>
          <a:xfrm>
            <a:off x="178407" y="4984365"/>
            <a:ext cx="11694695" cy="1569660"/>
          </a:xfrm>
          <a:prstGeom prst="rect">
            <a:avLst/>
          </a:prstGeom>
          <a:noFill/>
        </p:spPr>
        <p:txBody>
          <a:bodyPr wrap="square" rtlCol="0">
            <a:spAutoFit/>
          </a:bodyPr>
          <a:lstStyle/>
          <a:p>
            <a:pPr algn="ctr"/>
            <a:r>
              <a:rPr lang="en-US" sz="2400" b="1" dirty="0"/>
              <a:t>Residents with concerns related to room changes should contact: </a:t>
            </a:r>
          </a:p>
          <a:p>
            <a:pPr algn="ctr"/>
            <a:r>
              <a:rPr lang="en-US" sz="2400" b="1" dirty="0"/>
              <a:t>The Office of the Long-Term Care Ombudsman </a:t>
            </a:r>
          </a:p>
          <a:p>
            <a:pPr algn="ctr"/>
            <a:r>
              <a:rPr lang="en-US" sz="2400" b="1" dirty="0"/>
              <a:t>or </a:t>
            </a:r>
          </a:p>
          <a:p>
            <a:pPr algn="ctr"/>
            <a:r>
              <a:rPr lang="en-US" sz="2400" b="1" dirty="0"/>
              <a:t>Legal Services organizations</a:t>
            </a:r>
          </a:p>
        </p:txBody>
      </p:sp>
      <p:pic>
        <p:nvPicPr>
          <p:cNvPr id="6" name="Picture 5" descr="A picture containing drawing&#10;&#10;Description automatically generated">
            <a:extLst>
              <a:ext uri="{FF2B5EF4-FFF2-40B4-BE49-F238E27FC236}">
                <a16:creationId xmlns:a16="http://schemas.microsoft.com/office/drawing/2014/main" id="{3F8E11FE-6FDF-4C94-A608-67EEBBEAE4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1673" y="6311846"/>
            <a:ext cx="1810326" cy="546153"/>
          </a:xfrm>
          <a:prstGeom prst="rect">
            <a:avLst/>
          </a:prstGeom>
        </p:spPr>
      </p:pic>
    </p:spTree>
    <p:extLst>
      <p:ext uri="{BB962C8B-B14F-4D97-AF65-F5344CB8AC3E}">
        <p14:creationId xmlns:p14="http://schemas.microsoft.com/office/powerpoint/2010/main" val="132147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76788-41E9-4933-BAAA-CDDD58A95E43}"/>
              </a:ext>
            </a:extLst>
          </p:cNvPr>
          <p:cNvSpPr>
            <a:spLocks noGrp="1"/>
          </p:cNvSpPr>
          <p:nvPr>
            <p:ph type="title"/>
          </p:nvPr>
        </p:nvSpPr>
        <p:spPr>
          <a:xfrm>
            <a:off x="236623" y="365125"/>
            <a:ext cx="11458072" cy="1977022"/>
          </a:xfrm>
        </p:spPr>
        <p:txBody>
          <a:bodyPr>
            <a:normAutofit fontScale="90000"/>
          </a:bodyPr>
          <a:lstStyle/>
          <a:p>
            <a:pPr algn="ctr"/>
            <a:r>
              <a:rPr lang="en-US" b="1" dirty="0">
                <a:latin typeface="+mn-lt"/>
              </a:rPr>
              <a:t>There are state and federal laws that prohibit forced room-to-room transfers (also referred to as "intra-facility transfers") with very few exceptions.  </a:t>
            </a:r>
          </a:p>
        </p:txBody>
      </p:sp>
      <p:sp>
        <p:nvSpPr>
          <p:cNvPr id="3" name="Content Placeholder 2">
            <a:extLst>
              <a:ext uri="{FF2B5EF4-FFF2-40B4-BE49-F238E27FC236}">
                <a16:creationId xmlns:a16="http://schemas.microsoft.com/office/drawing/2014/main" id="{D04B47C9-10F5-4085-BE75-7F3CB66F5D9C}"/>
              </a:ext>
            </a:extLst>
          </p:cNvPr>
          <p:cNvSpPr>
            <a:spLocks noGrp="1"/>
          </p:cNvSpPr>
          <p:nvPr>
            <p:ph idx="1"/>
          </p:nvPr>
        </p:nvSpPr>
        <p:spPr>
          <a:xfrm>
            <a:off x="577517" y="2470484"/>
            <a:ext cx="11117178" cy="4022391"/>
          </a:xfrm>
        </p:spPr>
        <p:txBody>
          <a:bodyPr>
            <a:normAutofit/>
          </a:bodyPr>
          <a:lstStyle/>
          <a:p>
            <a:r>
              <a:rPr lang="en-US" dirty="0"/>
              <a:t>Federal law requires notice (483.10(e)(6) </a:t>
            </a:r>
          </a:p>
          <a:p>
            <a:endParaRPr lang="en-US" dirty="0"/>
          </a:p>
          <a:p>
            <a:pPr marL="0" indent="0">
              <a:buNone/>
            </a:pPr>
            <a:r>
              <a:rPr lang="en-US" dirty="0"/>
              <a:t>CMS Compliance group - Sep 2018 </a:t>
            </a:r>
          </a:p>
          <a:p>
            <a:pPr marL="0" indent="0">
              <a:buNone/>
            </a:pPr>
            <a:r>
              <a:rPr lang="en-US" dirty="0"/>
              <a:t>F-tag of the week - F559 Choose/ Be Notified of Room/ Roommate Change</a:t>
            </a:r>
          </a:p>
          <a:p>
            <a:r>
              <a:rPr lang="en-US" dirty="0">
                <a:hlinkClick r:id="rId2"/>
              </a:rPr>
              <a:t>http://cmscompliancegroup.com/2018/09/14/ftag-of-the-week-f559-room/</a:t>
            </a:r>
            <a:r>
              <a:rPr lang="en-US" dirty="0"/>
              <a:t> </a:t>
            </a:r>
          </a:p>
        </p:txBody>
      </p:sp>
      <p:pic>
        <p:nvPicPr>
          <p:cNvPr id="7" name="Picture 6" descr="A picture containing drawing&#10;&#10;Description automatically generated">
            <a:extLst>
              <a:ext uri="{FF2B5EF4-FFF2-40B4-BE49-F238E27FC236}">
                <a16:creationId xmlns:a16="http://schemas.microsoft.com/office/drawing/2014/main" id="{E93689ED-D467-4D83-A219-9B9E5B9379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81673" y="6321082"/>
            <a:ext cx="1810326" cy="546153"/>
          </a:xfrm>
          <a:prstGeom prst="rect">
            <a:avLst/>
          </a:prstGeom>
        </p:spPr>
      </p:pic>
    </p:spTree>
    <p:extLst>
      <p:ext uri="{BB962C8B-B14F-4D97-AF65-F5344CB8AC3E}">
        <p14:creationId xmlns:p14="http://schemas.microsoft.com/office/powerpoint/2010/main" val="4235021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540A1-1ECC-412E-8506-CC57960F8281}"/>
              </a:ext>
            </a:extLst>
          </p:cNvPr>
          <p:cNvSpPr>
            <a:spLocks noGrp="1"/>
          </p:cNvSpPr>
          <p:nvPr>
            <p:ph type="title"/>
          </p:nvPr>
        </p:nvSpPr>
        <p:spPr>
          <a:xfrm>
            <a:off x="1122947" y="385010"/>
            <a:ext cx="9641306" cy="167883"/>
          </a:xfrm>
        </p:spPr>
        <p:txBody>
          <a:bodyPr>
            <a:normAutofit fontScale="90000"/>
          </a:bodyPr>
          <a:lstStyle/>
          <a:p>
            <a:pPr algn="ctr"/>
            <a:br>
              <a:rPr lang="en-US" dirty="0"/>
            </a:br>
            <a:r>
              <a:rPr lang="en-US" sz="3100" b="1" u="sng" dirty="0">
                <a:latin typeface="Calibri" panose="020F0502020204030204" pitchFamily="34" charset="0"/>
                <a:cs typeface="Calibri" panose="020F0502020204030204" pitchFamily="34" charset="0"/>
              </a:rPr>
              <a:t>When are room-to-room transfers not permitted ?</a:t>
            </a:r>
            <a:endParaRPr lang="en-US" dirty="0">
              <a:latin typeface="+mn-lt"/>
            </a:endParaRPr>
          </a:p>
        </p:txBody>
      </p:sp>
      <p:sp>
        <p:nvSpPr>
          <p:cNvPr id="3" name="Content Placeholder 2">
            <a:extLst>
              <a:ext uri="{FF2B5EF4-FFF2-40B4-BE49-F238E27FC236}">
                <a16:creationId xmlns:a16="http://schemas.microsoft.com/office/drawing/2014/main" id="{F4722368-54DC-4E51-A5F0-236A845C15B2}"/>
              </a:ext>
            </a:extLst>
          </p:cNvPr>
          <p:cNvSpPr>
            <a:spLocks noGrp="1"/>
          </p:cNvSpPr>
          <p:nvPr>
            <p:ph idx="1"/>
          </p:nvPr>
        </p:nvSpPr>
        <p:spPr>
          <a:xfrm>
            <a:off x="838200" y="1038225"/>
            <a:ext cx="10515600" cy="5434765"/>
          </a:xfrm>
        </p:spPr>
        <p:txBody>
          <a:bodyPr>
            <a:normAutofit fontScale="85000" lnSpcReduction="20000"/>
          </a:bodyPr>
          <a:lstStyle/>
          <a:p>
            <a:r>
              <a:rPr lang="en-US" dirty="0">
                <a:cs typeface="Calibri" panose="020F0502020204030204" pitchFamily="34" charset="0"/>
              </a:rPr>
              <a:t>The need for particular types of medical care should not be the basis for a transfer since nurses, doctors and therapists can always go to the resident with certain exceptions described later in the presentation. </a:t>
            </a:r>
          </a:p>
          <a:p>
            <a:pPr marL="0" indent="0">
              <a:buNone/>
            </a:pPr>
            <a:endParaRPr lang="en-US" dirty="0">
              <a:cs typeface="Calibri" panose="020F0502020204030204" pitchFamily="34" charset="0"/>
            </a:endParaRPr>
          </a:p>
          <a:p>
            <a:r>
              <a:rPr lang="en-US" b="1" dirty="0">
                <a:cs typeface="Calibri" panose="020F0502020204030204" pitchFamily="34" charset="0"/>
              </a:rPr>
              <a:t>Staffing levels should not be a factor. </a:t>
            </a:r>
          </a:p>
          <a:p>
            <a:pPr lvl="1"/>
            <a:r>
              <a:rPr lang="en-US" sz="2800" dirty="0">
                <a:cs typeface="Calibri" panose="020F0502020204030204" pitchFamily="34" charset="0"/>
              </a:rPr>
              <a:t>Federal law requires that appropriate, individualized care be provided to every resident of every nursing home, regardless of where the resident is located within a facility. </a:t>
            </a:r>
          </a:p>
          <a:p>
            <a:pPr marL="457200" lvl="1" indent="0">
              <a:buNone/>
            </a:pPr>
            <a:endParaRPr lang="en-US" sz="2800" dirty="0">
              <a:cs typeface="Calibri" panose="020F0502020204030204" pitchFamily="34" charset="0"/>
            </a:endParaRPr>
          </a:p>
          <a:p>
            <a:pPr lvl="1"/>
            <a:r>
              <a:rPr lang="en-US" sz="2900" dirty="0">
                <a:cs typeface="Calibri" panose="020F0502020204030204" pitchFamily="34" charset="0"/>
              </a:rPr>
              <a:t>Nursing homes are always required to adjust the staffing levels of nurses, therapists and aides as needed to provide optimum care for residents throughout the home.</a:t>
            </a:r>
          </a:p>
          <a:p>
            <a:pPr marL="457200" lvl="1" indent="0">
              <a:buNone/>
            </a:pPr>
            <a:endParaRPr lang="en-US" sz="2900" dirty="0">
              <a:cs typeface="Calibri" panose="020F0502020204030204" pitchFamily="34" charset="0"/>
            </a:endParaRPr>
          </a:p>
          <a:p>
            <a:pPr lvl="1"/>
            <a:r>
              <a:rPr lang="en-US" sz="2800" dirty="0">
                <a:cs typeface="Calibri" panose="020F0502020204030204" pitchFamily="34" charset="0"/>
              </a:rPr>
              <a:t>A nursing home cannot permanently transfer residents to make changes in the facility such as the creation of specialized care units or the closing of certain wings without complying with federal and state resident rights requirements governing room to room transfers, as well as CON requirements if applicable.</a:t>
            </a:r>
          </a:p>
        </p:txBody>
      </p:sp>
      <p:pic>
        <p:nvPicPr>
          <p:cNvPr id="5" name="Picture 4" descr="A picture containing drawing&#10;&#10;Description automatically generated">
            <a:extLst>
              <a:ext uri="{FF2B5EF4-FFF2-40B4-BE49-F238E27FC236}">
                <a16:creationId xmlns:a16="http://schemas.microsoft.com/office/drawing/2014/main" id="{61A3810A-6C47-4234-9B35-374F729C34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1673" y="6311846"/>
            <a:ext cx="1810326" cy="546153"/>
          </a:xfrm>
          <a:prstGeom prst="rect">
            <a:avLst/>
          </a:prstGeom>
        </p:spPr>
      </p:pic>
    </p:spTree>
    <p:extLst>
      <p:ext uri="{BB962C8B-B14F-4D97-AF65-F5344CB8AC3E}">
        <p14:creationId xmlns:p14="http://schemas.microsoft.com/office/powerpoint/2010/main" val="3437455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61DD6-5F0B-4864-87FC-7AAE369DA5A5}"/>
              </a:ext>
            </a:extLst>
          </p:cNvPr>
          <p:cNvSpPr>
            <a:spLocks noGrp="1"/>
          </p:cNvSpPr>
          <p:nvPr>
            <p:ph type="title"/>
          </p:nvPr>
        </p:nvSpPr>
        <p:spPr>
          <a:xfrm>
            <a:off x="838200" y="152401"/>
            <a:ext cx="10515600" cy="600074"/>
          </a:xfrm>
        </p:spPr>
        <p:txBody>
          <a:bodyPr>
            <a:normAutofit/>
          </a:bodyPr>
          <a:lstStyle/>
          <a:p>
            <a:pPr algn="ctr"/>
            <a:r>
              <a:rPr lang="en-US" sz="2800" b="1" u="sng" dirty="0">
                <a:latin typeface="Calibri" panose="020F0502020204030204" pitchFamily="34" charset="0"/>
                <a:cs typeface="Calibri" panose="020F0502020204030204" pitchFamily="34" charset="0"/>
              </a:rPr>
              <a:t>What is required for a room change?</a:t>
            </a:r>
          </a:p>
        </p:txBody>
      </p:sp>
      <p:sp>
        <p:nvSpPr>
          <p:cNvPr id="3" name="Content Placeholder 2">
            <a:extLst>
              <a:ext uri="{FF2B5EF4-FFF2-40B4-BE49-F238E27FC236}">
                <a16:creationId xmlns:a16="http://schemas.microsoft.com/office/drawing/2014/main" id="{87B34B0D-0347-4DB3-A58B-171B11B4F4B6}"/>
              </a:ext>
            </a:extLst>
          </p:cNvPr>
          <p:cNvSpPr>
            <a:spLocks noGrp="1"/>
          </p:cNvSpPr>
          <p:nvPr>
            <p:ph idx="1"/>
          </p:nvPr>
        </p:nvSpPr>
        <p:spPr>
          <a:xfrm>
            <a:off x="838200" y="942975"/>
            <a:ext cx="9986210" cy="5377613"/>
          </a:xfrm>
        </p:spPr>
        <p:txBody>
          <a:bodyPr>
            <a:normAutofit fontScale="92500" lnSpcReduction="20000"/>
          </a:bodyPr>
          <a:lstStyle/>
          <a:p>
            <a:r>
              <a:rPr lang="en-US" sz="2600" dirty="0">
                <a:latin typeface="Calibri" panose="020F0502020204030204" pitchFamily="34" charset="0"/>
                <a:cs typeface="Calibri" panose="020F0502020204030204" pitchFamily="34" charset="0"/>
              </a:rPr>
              <a:t>Even when the law allows a transfer without consent, a resident should not be moved within the nursing home </a:t>
            </a:r>
            <a:r>
              <a:rPr lang="en-US" sz="2600" dirty="0">
                <a:cs typeface="Calibri" panose="020F0502020204030204" pitchFamily="34" charset="0"/>
              </a:rPr>
              <a:t>if a </a:t>
            </a:r>
            <a:r>
              <a:rPr lang="en-US" sz="2600" dirty="0"/>
              <a:t>practitioner</a:t>
            </a:r>
            <a:r>
              <a:rPr lang="en-US" sz="2600" dirty="0">
                <a:cs typeface="Calibri" panose="020F0502020204030204" pitchFamily="34" charset="0"/>
              </a:rPr>
              <a:t> </a:t>
            </a:r>
            <a:r>
              <a:rPr lang="en-US" sz="2600" dirty="0">
                <a:latin typeface="Calibri" panose="020F0502020204030204" pitchFamily="34" charset="0"/>
                <a:cs typeface="Calibri" panose="020F0502020204030204" pitchFamily="34" charset="0"/>
              </a:rPr>
              <a:t>conducts a comprehensive evaluation and determines </a:t>
            </a:r>
            <a:r>
              <a:rPr lang="en-US" sz="2600" dirty="0"/>
              <a:t>that the transfer is medically contraindicated.</a:t>
            </a:r>
            <a:endParaRPr lang="en-US" sz="2600" dirty="0">
              <a:latin typeface="Calibri" panose="020F0502020204030204" pitchFamily="34" charset="0"/>
              <a:cs typeface="Calibri" panose="020F0502020204030204" pitchFamily="34" charset="0"/>
            </a:endParaRPr>
          </a:p>
          <a:p>
            <a:r>
              <a:rPr lang="en-US" sz="2600" dirty="0">
                <a:latin typeface="Calibri" panose="020F0502020204030204" pitchFamily="34" charset="0"/>
                <a:cs typeface="Calibri" panose="020F0502020204030204" pitchFamily="34" charset="0"/>
              </a:rPr>
              <a:t>A transfer is only allowed if the practitioner documents in the medical records that a transfer will not "cause new symptoms or exacerbate present symptoms beyond a reasonable adjustment period resulting in a prolonged or significant negative outcome that could not be ameliorated through care plan intervention."</a:t>
            </a:r>
          </a:p>
          <a:p>
            <a:r>
              <a:rPr lang="en-US" sz="2600" dirty="0">
                <a:latin typeface="Calibri" panose="020F0502020204030204" pitchFamily="34" charset="0"/>
                <a:cs typeface="Calibri" panose="020F0502020204030204" pitchFamily="34" charset="0"/>
              </a:rPr>
              <a:t>Under federal law, residents have an absolute right to refuse to accept (1) a transfer from the portion of a nursing home designated as the Medicare wing or Medicare "distinct part" to any other portion of the home or (2) a transfer from the portion of a nursing home designated as the Medicaid wing or Medicaid "distinct part" to any other portion of the home. (not many of these situations in CT) </a:t>
            </a:r>
          </a:p>
          <a:p>
            <a:r>
              <a:rPr lang="en-US" sz="2600" dirty="0">
                <a:latin typeface="Calibri" panose="020F0502020204030204" pitchFamily="34" charset="0"/>
                <a:cs typeface="Calibri" panose="020F0502020204030204" pitchFamily="34" charset="0"/>
              </a:rPr>
              <a:t>When transferring resident from a subacute unit to a long-term unit appropriate notice and consultation still apply. </a:t>
            </a:r>
          </a:p>
          <a:p>
            <a:endParaRPr lang="en-US" dirty="0"/>
          </a:p>
        </p:txBody>
      </p:sp>
      <p:pic>
        <p:nvPicPr>
          <p:cNvPr id="5" name="Picture 4" descr="A picture containing drawing&#10;&#10;Description automatically generated">
            <a:extLst>
              <a:ext uri="{FF2B5EF4-FFF2-40B4-BE49-F238E27FC236}">
                <a16:creationId xmlns:a16="http://schemas.microsoft.com/office/drawing/2014/main" id="{4E881A12-0295-4383-9658-73E1C781C9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1673" y="6311846"/>
            <a:ext cx="1810326" cy="546153"/>
          </a:xfrm>
          <a:prstGeom prst="rect">
            <a:avLst/>
          </a:prstGeom>
        </p:spPr>
      </p:pic>
    </p:spTree>
    <p:extLst>
      <p:ext uri="{BB962C8B-B14F-4D97-AF65-F5344CB8AC3E}">
        <p14:creationId xmlns:p14="http://schemas.microsoft.com/office/powerpoint/2010/main" val="3666509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93B94-E16D-48BF-B117-F2925D6716D2}"/>
              </a:ext>
            </a:extLst>
          </p:cNvPr>
          <p:cNvSpPr>
            <a:spLocks noGrp="1"/>
          </p:cNvSpPr>
          <p:nvPr>
            <p:ph type="title"/>
          </p:nvPr>
        </p:nvSpPr>
        <p:spPr>
          <a:xfrm>
            <a:off x="336884" y="0"/>
            <a:ext cx="11550316" cy="685800"/>
          </a:xfrm>
        </p:spPr>
        <p:txBody>
          <a:bodyPr>
            <a:normAutofit/>
          </a:bodyPr>
          <a:lstStyle/>
          <a:p>
            <a:pPr algn="ctr"/>
            <a:r>
              <a:rPr lang="en-US" sz="2800" b="1" u="sng" dirty="0">
                <a:latin typeface="+mn-lt"/>
              </a:rPr>
              <a:t>A room-to-room transfer is permitted only in following instances:</a:t>
            </a:r>
          </a:p>
        </p:txBody>
      </p:sp>
      <p:sp>
        <p:nvSpPr>
          <p:cNvPr id="3" name="Content Placeholder 2">
            <a:extLst>
              <a:ext uri="{FF2B5EF4-FFF2-40B4-BE49-F238E27FC236}">
                <a16:creationId xmlns:a16="http://schemas.microsoft.com/office/drawing/2014/main" id="{1374D44F-6E70-4AD2-B482-564730CBCD08}"/>
              </a:ext>
            </a:extLst>
          </p:cNvPr>
          <p:cNvSpPr>
            <a:spLocks noGrp="1"/>
          </p:cNvSpPr>
          <p:nvPr>
            <p:ph idx="1"/>
          </p:nvPr>
        </p:nvSpPr>
        <p:spPr>
          <a:xfrm>
            <a:off x="600074" y="542925"/>
            <a:ext cx="10858501" cy="6068427"/>
          </a:xfrm>
        </p:spPr>
        <p:txBody>
          <a:bodyPr>
            <a:noAutofit/>
          </a:bodyPr>
          <a:lstStyle/>
          <a:p>
            <a:r>
              <a:rPr lang="en-US" sz="2400" dirty="0"/>
              <a:t>Room transfers can only be done for the purpose of promoting the patient’s well-being (except if done to admit same sex roommate, or to allow access to specialized equipment no longer needed by patient and needed for another patient)</a:t>
            </a:r>
          </a:p>
          <a:p>
            <a:r>
              <a:rPr lang="en-US" sz="2400" dirty="0"/>
              <a:t>If roommates are so incompatible that the situation is actually or potentially harmful to the resident. </a:t>
            </a:r>
          </a:p>
          <a:p>
            <a:r>
              <a:rPr lang="en-US" sz="2400" dirty="0"/>
              <a:t>If the patient no longer needs the specialized services or programming that is the focus of the area of the facility in which the patient is located</a:t>
            </a:r>
          </a:p>
          <a:p>
            <a:r>
              <a:rPr lang="en-US" sz="2400" dirty="0"/>
              <a:t>If a temporary transfer is needed to make repairs or renovations. </a:t>
            </a:r>
          </a:p>
          <a:p>
            <a:pPr lvl="1"/>
            <a:r>
              <a:rPr lang="en-US" dirty="0"/>
              <a:t>The resident has the right to return as soon as the repairs or renovations are completed.</a:t>
            </a:r>
          </a:p>
          <a:p>
            <a:r>
              <a:rPr lang="en-US" sz="2400" dirty="0"/>
              <a:t>If facility wants to transfer a Medicaid recipient from a private room to a non-private room.</a:t>
            </a:r>
          </a:p>
          <a:p>
            <a:r>
              <a:rPr lang="en-US" sz="2400" dirty="0"/>
              <a:t>If a temporary transfer is necessary because of an emergency. This includes transfer (1) to protect the resident or others from physical harm, (2) to control the spread of an infectious disease, or (3) because of a building or environmental emergency or other situation that threatens the resident’s health or safety.</a:t>
            </a:r>
          </a:p>
          <a:p>
            <a:endParaRPr lang="en-US" sz="2200" dirty="0"/>
          </a:p>
          <a:p>
            <a:pPr marL="457200" lvl="1" indent="0">
              <a:buNone/>
            </a:pPr>
            <a:endParaRPr lang="en-US" dirty="0"/>
          </a:p>
          <a:p>
            <a:pPr marL="457200" lvl="1" indent="0">
              <a:buNone/>
            </a:pPr>
            <a:endParaRPr lang="en-US" dirty="0"/>
          </a:p>
        </p:txBody>
      </p:sp>
      <p:pic>
        <p:nvPicPr>
          <p:cNvPr id="4" name="Picture 3" descr="A picture containing drawing&#10;&#10;Description automatically generated">
            <a:extLst>
              <a:ext uri="{FF2B5EF4-FFF2-40B4-BE49-F238E27FC236}">
                <a16:creationId xmlns:a16="http://schemas.microsoft.com/office/drawing/2014/main" id="{B9440C71-406E-4F06-8250-16CF0B6373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1673" y="6311846"/>
            <a:ext cx="1810326" cy="546153"/>
          </a:xfrm>
          <a:prstGeom prst="rect">
            <a:avLst/>
          </a:prstGeom>
        </p:spPr>
      </p:pic>
    </p:spTree>
    <p:extLst>
      <p:ext uri="{BB962C8B-B14F-4D97-AF65-F5344CB8AC3E}">
        <p14:creationId xmlns:p14="http://schemas.microsoft.com/office/powerpoint/2010/main" val="3816586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384B0-5AB2-4AA7-A679-7626062854BA}"/>
              </a:ext>
            </a:extLst>
          </p:cNvPr>
          <p:cNvSpPr>
            <a:spLocks noGrp="1"/>
          </p:cNvSpPr>
          <p:nvPr>
            <p:ph type="title"/>
          </p:nvPr>
        </p:nvSpPr>
        <p:spPr>
          <a:xfrm>
            <a:off x="208547" y="1"/>
            <a:ext cx="11839074" cy="994610"/>
          </a:xfrm>
        </p:spPr>
        <p:txBody>
          <a:bodyPr>
            <a:normAutofit/>
          </a:bodyPr>
          <a:lstStyle/>
          <a:p>
            <a:pPr algn="ctr"/>
            <a:r>
              <a:rPr lang="en-US" sz="2800" b="1" u="sng" dirty="0">
                <a:latin typeface="+mn-lt"/>
              </a:rPr>
              <a:t>Appropriate procedures must be followed before a resident can be transferred</a:t>
            </a:r>
          </a:p>
        </p:txBody>
      </p:sp>
      <p:sp>
        <p:nvSpPr>
          <p:cNvPr id="3" name="Content Placeholder 2">
            <a:extLst>
              <a:ext uri="{FF2B5EF4-FFF2-40B4-BE49-F238E27FC236}">
                <a16:creationId xmlns:a16="http://schemas.microsoft.com/office/drawing/2014/main" id="{E6DE7A83-4DA4-43F5-A0A3-233F111F527B}"/>
              </a:ext>
            </a:extLst>
          </p:cNvPr>
          <p:cNvSpPr>
            <a:spLocks noGrp="1"/>
          </p:cNvSpPr>
          <p:nvPr>
            <p:ph idx="1"/>
          </p:nvPr>
        </p:nvSpPr>
        <p:spPr>
          <a:xfrm>
            <a:off x="838200" y="994611"/>
            <a:ext cx="10515600" cy="5498264"/>
          </a:xfrm>
        </p:spPr>
        <p:txBody>
          <a:bodyPr>
            <a:normAutofit/>
          </a:bodyPr>
          <a:lstStyle/>
          <a:p>
            <a:r>
              <a:rPr lang="en-US" sz="2400" dirty="0"/>
              <a:t>Even when a room-to-room transfer is legally permissible, the nursing home must usually provide advance written notice to the resident and the resident’s family</a:t>
            </a:r>
          </a:p>
          <a:p>
            <a:r>
              <a:rPr lang="en-US" sz="2400" dirty="0"/>
              <a:t>In most cases, the resident must be asked about transferring and, if the resident does not consent to the transfer, there must be a meeting with the resident, the resident’s family, the resident’s practitioner and nursing home staff.  </a:t>
            </a:r>
          </a:p>
          <a:p>
            <a:r>
              <a:rPr lang="en-US" sz="2400" dirty="0"/>
              <a:t>The consultative process is used to determine if the move is necessary and whether there are alternatives to a transfer.  </a:t>
            </a:r>
          </a:p>
          <a:p>
            <a:r>
              <a:rPr lang="en-US" sz="2400" dirty="0"/>
              <a:t>The specific rules on notice and consultations vary depending on the reason for the proposed transfer.  </a:t>
            </a:r>
          </a:p>
          <a:p>
            <a:pPr lvl="1"/>
            <a:r>
              <a:rPr lang="en-US" dirty="0"/>
              <a:t>In emergency situations, for example, the resident can be moved before there is written notice or a consultative process.</a:t>
            </a:r>
          </a:p>
          <a:p>
            <a:endParaRPr lang="en-US" dirty="0"/>
          </a:p>
        </p:txBody>
      </p:sp>
      <p:pic>
        <p:nvPicPr>
          <p:cNvPr id="5" name="Picture 4" descr="A picture containing drawing&#10;&#10;Description automatically generated">
            <a:extLst>
              <a:ext uri="{FF2B5EF4-FFF2-40B4-BE49-F238E27FC236}">
                <a16:creationId xmlns:a16="http://schemas.microsoft.com/office/drawing/2014/main" id="{CC89650B-46DE-4169-939C-017E871512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1673" y="6311846"/>
            <a:ext cx="1810326" cy="546153"/>
          </a:xfrm>
          <a:prstGeom prst="rect">
            <a:avLst/>
          </a:prstGeom>
        </p:spPr>
      </p:pic>
    </p:spTree>
    <p:extLst>
      <p:ext uri="{BB962C8B-B14F-4D97-AF65-F5344CB8AC3E}">
        <p14:creationId xmlns:p14="http://schemas.microsoft.com/office/powerpoint/2010/main" val="3322854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FF335-039B-40F6-BC3D-70EF5F38CDA4}"/>
              </a:ext>
            </a:extLst>
          </p:cNvPr>
          <p:cNvSpPr>
            <a:spLocks noGrp="1"/>
          </p:cNvSpPr>
          <p:nvPr>
            <p:ph type="title"/>
          </p:nvPr>
        </p:nvSpPr>
        <p:spPr>
          <a:xfrm>
            <a:off x="838200" y="128337"/>
            <a:ext cx="10515600" cy="753979"/>
          </a:xfrm>
        </p:spPr>
        <p:txBody>
          <a:bodyPr>
            <a:normAutofit/>
          </a:bodyPr>
          <a:lstStyle/>
          <a:p>
            <a:pPr algn="ctr"/>
            <a:r>
              <a:rPr lang="en-US" sz="2800" b="1" u="sng" dirty="0">
                <a:latin typeface="+mn-lt"/>
              </a:rPr>
              <a:t>How can residents challenge transfers?</a:t>
            </a:r>
          </a:p>
        </p:txBody>
      </p:sp>
      <p:sp>
        <p:nvSpPr>
          <p:cNvPr id="3" name="Content Placeholder 2">
            <a:extLst>
              <a:ext uri="{FF2B5EF4-FFF2-40B4-BE49-F238E27FC236}">
                <a16:creationId xmlns:a16="http://schemas.microsoft.com/office/drawing/2014/main" id="{5E1AEA4C-3406-422B-A768-46E035DF4C55}"/>
              </a:ext>
            </a:extLst>
          </p:cNvPr>
          <p:cNvSpPr>
            <a:spLocks noGrp="1"/>
          </p:cNvSpPr>
          <p:nvPr>
            <p:ph idx="1"/>
          </p:nvPr>
        </p:nvSpPr>
        <p:spPr>
          <a:xfrm>
            <a:off x="695325" y="882316"/>
            <a:ext cx="10658475" cy="5610558"/>
          </a:xfrm>
        </p:spPr>
        <p:txBody>
          <a:bodyPr>
            <a:normAutofit/>
          </a:bodyPr>
          <a:lstStyle/>
          <a:p>
            <a:r>
              <a:rPr lang="en-US" sz="2400" dirty="0"/>
              <a:t>The facility has the obligation to tell residents how to challenge proposed transfers.</a:t>
            </a:r>
          </a:p>
          <a:p>
            <a:r>
              <a:rPr lang="en-US" sz="2400" dirty="0"/>
              <a:t>42 Code of Federal Regulations § 483.10 (e)(6). Resident rights.</a:t>
            </a:r>
          </a:p>
          <a:p>
            <a:pPr lvl="1"/>
            <a:r>
              <a:rPr lang="en-US" dirty="0"/>
              <a:t>(6) The right to receive written notice, including the reason for the change, before the resident's room or roommate in the facility is changed. </a:t>
            </a:r>
          </a:p>
          <a:p>
            <a:r>
              <a:rPr lang="en-US" sz="2400" dirty="0"/>
              <a:t> 42 Code of Federal Regulations § 483.10 (e)(7). Resident rights.</a:t>
            </a:r>
          </a:p>
          <a:p>
            <a:pPr lvl="1"/>
            <a:r>
              <a:rPr lang="en-US" dirty="0"/>
              <a:t>(7) The right to refuse to transfer to another room in the facility, if the purpose of the transfer is: </a:t>
            </a:r>
          </a:p>
          <a:p>
            <a:pPr lvl="2"/>
            <a:r>
              <a:rPr lang="en-US" sz="2400" dirty="0"/>
              <a:t>(</a:t>
            </a:r>
            <a:r>
              <a:rPr lang="en-US" sz="2400" dirty="0" err="1"/>
              <a:t>i</a:t>
            </a:r>
            <a:r>
              <a:rPr lang="en-US" sz="2400" dirty="0"/>
              <a:t>) To relocate a resident of a SNF from the distinct part of the institution that is a SNF to a part of the institution that is not a SNF, or </a:t>
            </a:r>
          </a:p>
          <a:p>
            <a:pPr lvl="2"/>
            <a:r>
              <a:rPr lang="en-US" sz="2400" dirty="0"/>
              <a:t>(ii) to relocate a resident of a NF from the distinct part of the institution that is a NF to a distinct part of the institution that is a SNF. </a:t>
            </a:r>
          </a:p>
          <a:p>
            <a:pPr lvl="2"/>
            <a:r>
              <a:rPr lang="en-US" sz="2400" b="1" dirty="0"/>
              <a:t>(iii) solely for the convenience of staff. </a:t>
            </a:r>
          </a:p>
        </p:txBody>
      </p:sp>
      <p:pic>
        <p:nvPicPr>
          <p:cNvPr id="6" name="Picture 5" descr="A picture containing drawing&#10;&#10;Description automatically generated">
            <a:extLst>
              <a:ext uri="{FF2B5EF4-FFF2-40B4-BE49-F238E27FC236}">
                <a16:creationId xmlns:a16="http://schemas.microsoft.com/office/drawing/2014/main" id="{3AE8F93A-7570-4F39-9DAA-111A82AA0B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1673" y="6311846"/>
            <a:ext cx="1810326" cy="546153"/>
          </a:xfrm>
          <a:prstGeom prst="rect">
            <a:avLst/>
          </a:prstGeom>
        </p:spPr>
      </p:pic>
    </p:spTree>
    <p:extLst>
      <p:ext uri="{BB962C8B-B14F-4D97-AF65-F5344CB8AC3E}">
        <p14:creationId xmlns:p14="http://schemas.microsoft.com/office/powerpoint/2010/main" val="2168943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A37B4C-5200-4BE3-9859-CD2BD34ADB82}"/>
              </a:ext>
            </a:extLst>
          </p:cNvPr>
          <p:cNvSpPr>
            <a:spLocks noGrp="1"/>
          </p:cNvSpPr>
          <p:nvPr>
            <p:ph idx="1"/>
          </p:nvPr>
        </p:nvSpPr>
        <p:spPr>
          <a:xfrm>
            <a:off x="838200" y="180975"/>
            <a:ext cx="10582275" cy="6380246"/>
          </a:xfrm>
        </p:spPr>
        <p:txBody>
          <a:bodyPr>
            <a:normAutofit fontScale="92500" lnSpcReduction="20000"/>
          </a:bodyPr>
          <a:lstStyle/>
          <a:p>
            <a:pPr marL="0" indent="0" algn="ctr">
              <a:buNone/>
            </a:pPr>
            <a:r>
              <a:rPr lang="en-US" b="1" u="sng" dirty="0">
                <a:cs typeface="Calibri" panose="020F0502020204030204" pitchFamily="34" charset="0"/>
              </a:rPr>
              <a:t>Connecticut General Statutes § 19a-550 Patients' Bill of Rights</a:t>
            </a:r>
          </a:p>
          <a:p>
            <a:pPr marL="0" indent="0" algn="ctr">
              <a:buNone/>
            </a:pPr>
            <a:endParaRPr lang="en-US" sz="1100" b="1" u="sng" dirty="0">
              <a:cs typeface="Calibri" panose="020F0502020204030204" pitchFamily="34" charset="0"/>
            </a:endParaRPr>
          </a:p>
          <a:p>
            <a:pPr marL="0" indent="0">
              <a:buNone/>
            </a:pPr>
            <a:r>
              <a:rPr lang="en-US" sz="2600" dirty="0">
                <a:cs typeface="Calibri" panose="020F0502020204030204" pitchFamily="34" charset="0"/>
              </a:rPr>
              <a:t>Section 19a-550(a)(2) “medically contraindicated” means a comprehensive evaluation of the impact of a potential room transfer on the patient's physical, mental and psychosocial well-being, which determines that the transfer would cause new symptoms or exacerbate present symptoms beyond a reasonable adjustment period resulting in a prolonged or significant negative outcome that could not be ameliorated through care plan intervention, as documented by a physician or an advanced practice registered nurse in a patient's medical record.</a:t>
            </a:r>
          </a:p>
          <a:p>
            <a:pPr marL="0" indent="0">
              <a:buNone/>
            </a:pPr>
            <a:endParaRPr lang="en-US" sz="1100" dirty="0">
              <a:cs typeface="Calibri" panose="020F0502020204030204" pitchFamily="34" charset="0"/>
            </a:endParaRPr>
          </a:p>
          <a:p>
            <a:pPr marL="0" indent="0">
              <a:buNone/>
            </a:pPr>
            <a:r>
              <a:rPr lang="en-US" sz="2600" dirty="0">
                <a:cs typeface="Calibri" panose="020F0502020204030204" pitchFamily="34" charset="0"/>
              </a:rPr>
              <a:t>(b) There is established a patients' bill of rights for any person admitted as a patient to any nursing home facility.</a:t>
            </a:r>
          </a:p>
          <a:p>
            <a:pPr marL="0" indent="0">
              <a:buNone/>
            </a:pPr>
            <a:endParaRPr lang="en-US" sz="1100" dirty="0">
              <a:cs typeface="Calibri" panose="020F0502020204030204" pitchFamily="34" charset="0"/>
            </a:endParaRPr>
          </a:p>
          <a:p>
            <a:pPr marL="0" indent="0">
              <a:buNone/>
            </a:pPr>
            <a:r>
              <a:rPr lang="en-US" sz="2600" dirty="0">
                <a:cs typeface="Calibri" panose="020F0502020204030204" pitchFamily="34" charset="0"/>
              </a:rPr>
              <a:t>(1) Is fully informed, as evidenced by the patient's written acknowledgment, prior to or at the time of admission and during the patient's stay, of the rights set forth in this section and of all rules and regulations governing patient conduct and responsibilities </a:t>
            </a:r>
          </a:p>
          <a:p>
            <a:pPr marL="0" indent="0">
              <a:buNone/>
            </a:pPr>
            <a:endParaRPr lang="en-US" sz="1100" dirty="0">
              <a:cs typeface="Calibri" panose="020F0502020204030204" pitchFamily="34" charset="0"/>
            </a:endParaRPr>
          </a:p>
          <a:p>
            <a:pPr marL="0" indent="0">
              <a:buNone/>
            </a:pPr>
            <a:r>
              <a:rPr lang="en-US" sz="2600" dirty="0">
                <a:cs typeface="Calibri" panose="020F0502020204030204" pitchFamily="34" charset="0"/>
              </a:rPr>
              <a:t>(5) is encouraged and assisted, throughout the patient's period of stay, to exercise the patient's rights as a patient and as a citizen, and to this end, has the right to be fully informed about patients' rights by state or federally funded patient advocacy programs</a:t>
            </a:r>
          </a:p>
          <a:p>
            <a:pPr marL="0" indent="0">
              <a:buNone/>
            </a:pPr>
            <a:endParaRPr lang="en-US" dirty="0"/>
          </a:p>
        </p:txBody>
      </p:sp>
      <p:pic>
        <p:nvPicPr>
          <p:cNvPr id="5" name="Picture 4" descr="A picture containing drawing&#10;&#10;Description automatically generated">
            <a:extLst>
              <a:ext uri="{FF2B5EF4-FFF2-40B4-BE49-F238E27FC236}">
                <a16:creationId xmlns:a16="http://schemas.microsoft.com/office/drawing/2014/main" id="{76A21169-2B15-4091-9A87-5F02E75D36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1673" y="6311846"/>
            <a:ext cx="1810326" cy="546153"/>
          </a:xfrm>
          <a:prstGeom prst="rect">
            <a:avLst/>
          </a:prstGeom>
        </p:spPr>
      </p:pic>
    </p:spTree>
    <p:extLst>
      <p:ext uri="{BB962C8B-B14F-4D97-AF65-F5344CB8AC3E}">
        <p14:creationId xmlns:p14="http://schemas.microsoft.com/office/powerpoint/2010/main" val="872526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B24F0B-5DFD-423B-BCBB-7F7F3BCA1861}"/>
              </a:ext>
            </a:extLst>
          </p:cNvPr>
          <p:cNvSpPr>
            <a:spLocks noGrp="1"/>
          </p:cNvSpPr>
          <p:nvPr>
            <p:ph idx="1"/>
          </p:nvPr>
        </p:nvSpPr>
        <p:spPr>
          <a:xfrm>
            <a:off x="1209676" y="481263"/>
            <a:ext cx="9505950" cy="5695700"/>
          </a:xfrm>
        </p:spPr>
        <p:txBody>
          <a:bodyPr/>
          <a:lstStyle/>
          <a:p>
            <a:pPr marL="0" indent="0" algn="ctr">
              <a:buNone/>
            </a:pPr>
            <a:r>
              <a:rPr lang="en-US" b="1" u="sng" dirty="0">
                <a:latin typeface="Calibri" panose="020F0502020204030204" pitchFamily="34" charset="0"/>
                <a:cs typeface="Calibri" panose="020F0502020204030204" pitchFamily="34" charset="0"/>
              </a:rPr>
              <a:t>What can happen if a resident's rights are violated?</a:t>
            </a:r>
          </a:p>
          <a:p>
            <a:endParaRPr lang="en-US" sz="2400" dirty="0"/>
          </a:p>
          <a:p>
            <a:r>
              <a:rPr lang="en-US" sz="2400" dirty="0"/>
              <a:t>Facilities that attempt to transfer residents in violation of the law or without providing them with the required advance written notice can have action taken against them. </a:t>
            </a:r>
          </a:p>
          <a:p>
            <a:r>
              <a:rPr lang="en-US" sz="2400" dirty="0"/>
              <a:t>The courts are authorized to issue injunctions to prevent transfers, and to order facilities to reverse transfer. </a:t>
            </a:r>
          </a:p>
          <a:p>
            <a:r>
              <a:rPr lang="en-US" sz="2400" dirty="0"/>
              <a:t>Courts are also authorized to make nursing homes pay compensatory and punitive damages. </a:t>
            </a:r>
          </a:p>
          <a:p>
            <a:r>
              <a:rPr lang="en-US" sz="2400" dirty="0"/>
              <a:t>Residents may also file complaints with the Connecticut Department of Public Health against nursing homes and nursing home administrators that violate these rights.</a:t>
            </a:r>
          </a:p>
          <a:p>
            <a:pPr marL="0" indent="0">
              <a:buNone/>
            </a:pPr>
            <a:endParaRPr lang="en-US" dirty="0"/>
          </a:p>
        </p:txBody>
      </p:sp>
      <p:pic>
        <p:nvPicPr>
          <p:cNvPr id="5" name="Picture 4" descr="A picture containing drawing&#10;&#10;Description automatically generated">
            <a:extLst>
              <a:ext uri="{FF2B5EF4-FFF2-40B4-BE49-F238E27FC236}">
                <a16:creationId xmlns:a16="http://schemas.microsoft.com/office/drawing/2014/main" id="{C3ADBA82-73FB-4C6A-B828-D13D62F78E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1673" y="6311846"/>
            <a:ext cx="1810326" cy="546153"/>
          </a:xfrm>
          <a:prstGeom prst="rect">
            <a:avLst/>
          </a:prstGeom>
        </p:spPr>
      </p:pic>
    </p:spTree>
    <p:extLst>
      <p:ext uri="{BB962C8B-B14F-4D97-AF65-F5344CB8AC3E}">
        <p14:creationId xmlns:p14="http://schemas.microsoft.com/office/powerpoint/2010/main" val="10875906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1387</Words>
  <Application>Microsoft Office PowerPoint</Application>
  <PresentationFormat>Widescreen</PresentationFormat>
  <Paragraphs>70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Room Changes or "intra-facility transfers" </vt:lpstr>
      <vt:lpstr>There are state and federal laws that prohibit forced room-to-room transfers (also referred to as "intra-facility transfers") with very few exceptions.  </vt:lpstr>
      <vt:lpstr> When are room-to-room transfers not permitted ?</vt:lpstr>
      <vt:lpstr>What is required for a room change?</vt:lpstr>
      <vt:lpstr>A room-to-room transfer is permitted only in following instances:</vt:lpstr>
      <vt:lpstr>Appropriate procedures must be followed before a resident can be transferred</vt:lpstr>
      <vt:lpstr>How can residents challenge transfers?</vt:lpstr>
      <vt:lpstr>PowerPoint Presentation</vt:lpstr>
      <vt:lpstr>PowerPoint Presentation</vt:lpstr>
      <vt:lpstr>What are the laws regarding room-to-room transfers?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Room Changes or "intra-facility transfers"</dc:title>
  <dc:creator>Daniel</dc:creator>
  <cp:lastModifiedBy>Andrew McGuire</cp:lastModifiedBy>
  <cp:revision>4</cp:revision>
  <dcterms:created xsi:type="dcterms:W3CDTF">2020-08-18T12:56:52Z</dcterms:created>
  <dcterms:modified xsi:type="dcterms:W3CDTF">2020-08-19T17:48:29Z</dcterms:modified>
</cp:coreProperties>
</file>