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6" r:id="rId2"/>
    <p:sldId id="269" r:id="rId3"/>
    <p:sldId id="287" r:id="rId4"/>
    <p:sldId id="289" r:id="rId5"/>
    <p:sldId id="288" r:id="rId6"/>
    <p:sldId id="292" r:id="rId7"/>
    <p:sldId id="291" r:id="rId8"/>
    <p:sldId id="293" r:id="rId9"/>
    <p:sldId id="294" r:id="rId10"/>
    <p:sldId id="295" r:id="rId11"/>
    <p:sldId id="296" r:id="rId12"/>
    <p:sldId id="297" r:id="rId13"/>
    <p:sldId id="298" r:id="rId14"/>
    <p:sldId id="299" r:id="rId15"/>
    <p:sldId id="300" r:id="rId16"/>
    <p:sldId id="551" r:id="rId17"/>
    <p:sldId id="535" r:id="rId18"/>
    <p:sldId id="539" r:id="rId19"/>
    <p:sldId id="540" r:id="rId20"/>
    <p:sldId id="541" r:id="rId21"/>
    <p:sldId id="543" r:id="rId22"/>
    <p:sldId id="544" r:id="rId23"/>
    <p:sldId id="542" r:id="rId24"/>
    <p:sldId id="545" r:id="rId25"/>
    <p:sldId id="546" r:id="rId26"/>
    <p:sldId id="547" r:id="rId27"/>
    <p:sldId id="548" r:id="rId28"/>
    <p:sldId id="549" r:id="rId29"/>
    <p:sldId id="550" r:id="rId30"/>
  </p:sldIdLst>
  <p:sldSz cx="12192000" cy="6858000"/>
  <p:notesSz cx="6797675" cy="9926638"/>
  <p:custDataLst>
    <p:tags r:id="rId32"/>
  </p:custDataLst>
  <p:defaultTex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7E5"/>
    <a:srgbClr val="C6E2F5"/>
    <a:srgbClr val="FFFFFF"/>
    <a:srgbClr val="5C5C5C"/>
    <a:srgbClr val="FAEEC3"/>
    <a:srgbClr val="F2DE8A"/>
    <a:srgbClr val="E9CD49"/>
    <a:srgbClr val="C6AA3D"/>
    <a:srgbClr val="AB8933"/>
    <a:srgbClr val="FAE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32" autoAdjust="0"/>
    <p:restoredTop sz="96733" autoAdjust="0"/>
  </p:normalViewPr>
  <p:slideViewPr>
    <p:cSldViewPr snapToGrid="0">
      <p:cViewPr varScale="1">
        <p:scale>
          <a:sx n="120" d="100"/>
          <a:sy n="120" d="100"/>
        </p:scale>
        <p:origin x="96" y="25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Peranzi" userId="7d744defbf8b01e7" providerId="LiveId" clId="{92F46909-E03B-45A4-A157-2301819B9D18}"/>
    <pc:docChg chg="custSel modSld">
      <pc:chgData name="Nick Peranzi" userId="7d744defbf8b01e7" providerId="LiveId" clId="{92F46909-E03B-45A4-A157-2301819B9D18}" dt="2020-08-04T17:33:02.540" v="64" actId="20577"/>
      <pc:docMkLst>
        <pc:docMk/>
      </pc:docMkLst>
      <pc:sldChg chg="modSp mod">
        <pc:chgData name="Nick Peranzi" userId="7d744defbf8b01e7" providerId="LiveId" clId="{92F46909-E03B-45A4-A157-2301819B9D18}" dt="2020-08-04T17:33:02.540" v="64" actId="20577"/>
        <pc:sldMkLst>
          <pc:docMk/>
          <pc:sldMk cId="1118775026" sldId="266"/>
        </pc:sldMkLst>
        <pc:spChg chg="mod">
          <ac:chgData name="Nick Peranzi" userId="7d744defbf8b01e7" providerId="LiveId" clId="{92F46909-E03B-45A4-A157-2301819B9D18}" dt="2020-08-04T17:33:02.540" v="64" actId="20577"/>
          <ac:spMkLst>
            <pc:docMk/>
            <pc:sldMk cId="1118775026" sldId="266"/>
            <ac:spMk id="4" creationId="{724D6D23-84CC-4EC2-9EDB-E3A8CBE5AE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2B8B938-56AA-4077-8FD5-B64BD1DE1238}" type="datetimeFigureOut">
              <a:rPr lang="en-US" smtClean="0"/>
              <a:t>8/4/2020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C1E8EAB-F6E0-44B6-8D13-A55C380A397B}" type="slidenum">
              <a:rPr lang="en-US" smtClean="0"/>
              <a:t>‹#›</a:t>
            </a:fld>
            <a:endParaRPr lang="en-US"/>
          </a:p>
        </p:txBody>
      </p:sp>
    </p:spTree>
    <p:extLst>
      <p:ext uri="{BB962C8B-B14F-4D97-AF65-F5344CB8AC3E}">
        <p14:creationId xmlns:p14="http://schemas.microsoft.com/office/powerpoint/2010/main" val="323956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C1E8EAB-F6E0-44B6-8D13-A55C380A397B}" type="slidenum">
              <a:rPr lang="en-US" smtClean="0"/>
              <a:t>3</a:t>
            </a:fld>
            <a:endParaRPr lang="en-US"/>
          </a:p>
        </p:txBody>
      </p:sp>
    </p:spTree>
    <p:extLst>
      <p:ext uri="{BB962C8B-B14F-4D97-AF65-F5344CB8AC3E}">
        <p14:creationId xmlns:p14="http://schemas.microsoft.com/office/powerpoint/2010/main" val="3429863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5" name="SeparatorLine"/>
          <p:cNvCxnSpPr/>
          <p:nvPr userDrawn="1"/>
        </p:nvCxnSpPr>
        <p:spPr>
          <a:xfrm>
            <a:off x="0" y="4873803"/>
            <a:ext cx="11857037" cy="0"/>
          </a:xfrm>
          <a:prstGeom prst="line">
            <a:avLst/>
          </a:prstGeom>
          <a:ln w="19050" cap="flat">
            <a:solidFill>
              <a:schemeClr val="accent3"/>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 name="ClientLogo"/>
          <p:cNvSpPr>
            <a:spLocks noGrp="1"/>
          </p:cNvSpPr>
          <p:nvPr>
            <p:ph type="pic" sz="quarter" idx="10"/>
          </p:nvPr>
        </p:nvSpPr>
        <p:spPr>
          <a:xfrm>
            <a:off x="8617039" y="3364443"/>
            <a:ext cx="3239999" cy="1399647"/>
          </a:xfrm>
        </p:spPr>
        <p:txBody>
          <a:bodyPr/>
          <a:lstStyle>
            <a:lvl1pPr marL="0" indent="0">
              <a:buNone/>
              <a:defRPr/>
            </a:lvl1pPr>
          </a:lstStyle>
          <a:p>
            <a:r>
              <a:rPr lang="en-US"/>
              <a:t>Click icon to add picture</a:t>
            </a:r>
          </a:p>
        </p:txBody>
      </p:sp>
      <p:sp>
        <p:nvSpPr>
          <p:cNvPr id="3" name="Subtitle"/>
          <p:cNvSpPr>
            <a:spLocks noGrp="1"/>
          </p:cNvSpPr>
          <p:nvPr>
            <p:ph type="subTitle" idx="1" hasCustomPrompt="1"/>
          </p:nvPr>
        </p:nvSpPr>
        <p:spPr>
          <a:xfrm>
            <a:off x="334965" y="2420938"/>
            <a:ext cx="11522075" cy="900000"/>
          </a:xfrm>
        </p:spPr>
        <p:txBody>
          <a:bodyPr/>
          <a:lstStyle>
            <a:lvl1pPr marL="0" indent="0" algn="l">
              <a:lnSpc>
                <a:spcPct val="100000"/>
              </a:lnSpc>
              <a:spcBef>
                <a:spcPct val="0"/>
              </a:spcBef>
              <a:buNone/>
              <a:defRPr sz="220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add subtitle/contacts/date</a:t>
            </a:r>
          </a:p>
        </p:txBody>
      </p:sp>
      <p:sp>
        <p:nvSpPr>
          <p:cNvPr id="2" name="Title"/>
          <p:cNvSpPr>
            <a:spLocks noGrp="1"/>
          </p:cNvSpPr>
          <p:nvPr>
            <p:ph type="ctrTitle" hasCustomPrompt="1"/>
          </p:nvPr>
        </p:nvSpPr>
        <p:spPr>
          <a:xfrm>
            <a:off x="334964" y="1268413"/>
            <a:ext cx="11522075" cy="900112"/>
          </a:xfrm>
        </p:spPr>
        <p:txBody>
          <a:bodyPr anchor="b"/>
          <a:lstStyle>
            <a:lvl1pPr algn="l">
              <a:spcBef>
                <a:spcPct val="0"/>
              </a:spcBef>
              <a:defRPr sz="2600" b="1">
                <a:solidFill>
                  <a:schemeClr val="tx1"/>
                </a:solidFill>
              </a:defRPr>
            </a:lvl1pPr>
          </a:lstStyle>
          <a:p>
            <a:r>
              <a:rPr lang="en-US"/>
              <a:t>Click to add title</a:t>
            </a:r>
          </a:p>
        </p:txBody>
      </p:sp>
      <p:pic>
        <p:nvPicPr>
          <p:cNvPr id="1026" name="Picture 2">
            <a:extLst>
              <a:ext uri="{FF2B5EF4-FFF2-40B4-BE49-F238E27FC236}">
                <a16:creationId xmlns:a16="http://schemas.microsoft.com/office/drawing/2014/main" id="{B3866E60-7067-45C9-8939-5E85D32F5F1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49070" y="4807595"/>
            <a:ext cx="844282" cy="84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046067"/>
      </p:ext>
    </p:extLst>
  </p:cSld>
  <p:clrMapOvr>
    <a:masterClrMapping/>
  </p:clrMapOvr>
  <p:transition/>
  <p:extLst>
    <p:ext uri="{DCECCB84-F9BA-43D5-87BE-67443E8EF086}">
      <p15:sldGuideLst xmlns:p15="http://schemas.microsoft.com/office/powerpoint/2012/main">
        <p15:guide id="1" pos="208" userDrawn="1">
          <p15:clr>
            <a:srgbClr val="CCCCCC"/>
          </p15:clr>
        </p15:guide>
        <p15:guide id="2" pos="7472" userDrawn="1">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
        <p:nvSpPr>
          <p:cNvPr id="4" name="TextBox 3">
            <a:extLst>
              <a:ext uri="{FF2B5EF4-FFF2-40B4-BE49-F238E27FC236}">
                <a16:creationId xmlns:a16="http://schemas.microsoft.com/office/drawing/2014/main" id="{21302781-002A-4138-9167-2A92E1EA5221}"/>
              </a:ext>
            </a:extLst>
          </p:cNvPr>
          <p:cNvSpPr txBox="1"/>
          <p:nvPr userDrawn="1"/>
        </p:nvSpPr>
        <p:spPr>
          <a:xfrm>
            <a:off x="334433" y="6609814"/>
            <a:ext cx="11522075" cy="253916"/>
          </a:xfrm>
          <a:prstGeom prst="rect">
            <a:avLst/>
          </a:prstGeom>
          <a:noFill/>
        </p:spPr>
        <p:txBody>
          <a:bodyPr wrap="square" rtlCol="0">
            <a:spAutoFit/>
          </a:bodyPr>
          <a:lstStyle/>
          <a:p>
            <a:pPr marL="0" indent="0" algn="ctr">
              <a:buNone/>
            </a:pPr>
            <a:r>
              <a:rPr lang="en-US" sz="1000" b="1" dirty="0"/>
              <a:t>Connecticut Department of Public Health - </a:t>
            </a:r>
            <a:r>
              <a:rPr lang="en-US" sz="1000" b="1" i="1" dirty="0"/>
              <a:t>Keeping Connecticut Healthy </a:t>
            </a:r>
          </a:p>
        </p:txBody>
      </p:sp>
    </p:spTree>
    <p:extLst>
      <p:ext uri="{BB962C8B-B14F-4D97-AF65-F5344CB8AC3E}">
        <p14:creationId xmlns:p14="http://schemas.microsoft.com/office/powerpoint/2010/main" val="604292435"/>
      </p:ext>
    </p:extLst>
  </p:cSld>
  <p:clrMapOvr>
    <a:masterClrMapping/>
  </p:clrMapOvr>
  <p:transition/>
  <p:extLst>
    <p:ext uri="{DCECCB84-F9BA-43D5-87BE-67443E8EF086}">
      <p15:sldGuideLst xmlns:p15="http://schemas.microsoft.com/office/powerpoint/2012/main">
        <p15:guide id="1" pos="208" userDrawn="1">
          <p15:clr>
            <a:srgbClr val="CCCCCC"/>
          </p15:clr>
        </p15:guide>
        <p15:guide id="2" pos="7472" userDrawn="1">
          <p15:clr>
            <a:srgbClr val="CCCCC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ast Page Logo">
    <p:spTree>
      <p:nvGrpSpPr>
        <p:cNvPr id="1" name=""/>
        <p:cNvGrpSpPr/>
        <p:nvPr/>
      </p:nvGrpSpPr>
      <p:grpSpPr>
        <a:xfrm>
          <a:off x="0" y="0"/>
          <a:ext cx="0" cy="0"/>
          <a:chOff x="0" y="0"/>
          <a:chExt cx="0" cy="0"/>
        </a:xfrm>
      </p:grpSpPr>
      <p:cxnSp>
        <p:nvCxnSpPr>
          <p:cNvPr id="39" name="SeparatorLine"/>
          <p:cNvCxnSpPr/>
          <p:nvPr userDrawn="1"/>
        </p:nvCxnSpPr>
        <p:spPr>
          <a:xfrm>
            <a:off x="0" y="5481638"/>
            <a:ext cx="11857037" cy="0"/>
          </a:xfrm>
          <a:prstGeom prst="line">
            <a:avLst/>
          </a:prstGeom>
          <a:ln w="19050" cap="flat">
            <a:solidFill>
              <a:schemeClr val="accent3"/>
            </a:solidFill>
            <a:miter lim="800000"/>
            <a:tailEnd type="none" w="med" len="lg"/>
          </a:ln>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EE89FE6A-6578-4440-8A82-0F515393E7F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49070" y="4785561"/>
            <a:ext cx="844282" cy="84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323518"/>
      </p:ext>
    </p:extLst>
  </p:cSld>
  <p:clrMapOvr>
    <a:masterClrMapping/>
  </p:clrMapOvr>
  <p:transition/>
  <p:extLst>
    <p:ext uri="{DCECCB84-F9BA-43D5-87BE-67443E8EF086}">
      <p15:sldGuideLst xmlns:p15="http://schemas.microsoft.com/office/powerpoint/2012/main">
        <p15:guide id="1" orient="horz" pos="3453"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4442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5506-F4C4-43FD-8ABD-6C3B89F43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DBA76-F3C2-4FCC-880E-446BF3FA1C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D36DBF65-52BD-47F0-9844-FDD7A923F07E}"/>
              </a:ext>
            </a:extLst>
          </p:cNvPr>
          <p:cNvSpPr txBox="1"/>
          <p:nvPr userDrawn="1"/>
        </p:nvSpPr>
        <p:spPr>
          <a:xfrm>
            <a:off x="334433" y="6609814"/>
            <a:ext cx="11522075" cy="253916"/>
          </a:xfrm>
          <a:prstGeom prst="rect">
            <a:avLst/>
          </a:prstGeom>
          <a:noFill/>
        </p:spPr>
        <p:txBody>
          <a:bodyPr wrap="square" rtlCol="0">
            <a:spAutoFit/>
          </a:bodyPr>
          <a:lstStyle/>
          <a:p>
            <a:pPr marL="0" indent="0" algn="ctr">
              <a:buNone/>
            </a:pPr>
            <a:r>
              <a:rPr lang="en-US" sz="1000" b="1" dirty="0"/>
              <a:t>Connecticut Department of Public Health - </a:t>
            </a:r>
            <a:r>
              <a:rPr lang="en-US" sz="1000" b="1" i="1" dirty="0"/>
              <a:t>Keeping Connecticut Healthy </a:t>
            </a:r>
          </a:p>
        </p:txBody>
      </p:sp>
    </p:spTree>
    <p:extLst>
      <p:ext uri="{BB962C8B-B14F-4D97-AF65-F5344CB8AC3E}">
        <p14:creationId xmlns:p14="http://schemas.microsoft.com/office/powerpoint/2010/main" val="21662399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12192000" cy="6858000"/>
          </a:xfrm>
          <a:prstGeom prst="rect">
            <a:avLst/>
          </a:prstGeom>
          <a:gradFill rotWithShape="1">
            <a:gsLst>
              <a:gs pos="0">
                <a:srgbClr val="0082C8">
                  <a:alpha val="50000"/>
                </a:srgbClr>
              </a:gs>
              <a:gs pos="100000">
                <a:srgbClr val="FFFFFF"/>
              </a:gs>
            </a:gsLst>
            <a:lin ang="16200000" scaled="1"/>
          </a:gra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dirty="0">
              <a:latin typeface="Calibri" pitchFamily="34" charset="0"/>
            </a:endParaRPr>
          </a:p>
        </p:txBody>
      </p:sp>
      <p:sp>
        <p:nvSpPr>
          <p:cNvPr id="5" name="Rectangle 5"/>
          <p:cNvSpPr>
            <a:spLocks noChangeArrowheads="1"/>
          </p:cNvSpPr>
          <p:nvPr/>
        </p:nvSpPr>
        <p:spPr bwMode="auto">
          <a:xfrm>
            <a:off x="0" y="6096000"/>
            <a:ext cx="12192000" cy="76200"/>
          </a:xfrm>
          <a:prstGeom prst="rect">
            <a:avLst/>
          </a:prstGeom>
          <a:solidFill>
            <a:srgbClr val="4DBD9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dirty="0">
              <a:latin typeface="Calibri" pitchFamily="34" charset="0"/>
            </a:endParaRPr>
          </a:p>
        </p:txBody>
      </p:sp>
      <p:sp>
        <p:nvSpPr>
          <p:cNvPr id="6" name="TextBox 5"/>
          <p:cNvSpPr txBox="1">
            <a:spLocks noChangeArrowheads="1"/>
          </p:cNvSpPr>
          <p:nvPr/>
        </p:nvSpPr>
        <p:spPr bwMode="auto">
          <a:xfrm>
            <a:off x="711200" y="6324600"/>
            <a:ext cx="1076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600" b="1" dirty="0">
                <a:solidFill>
                  <a:schemeClr val="bg1"/>
                </a:solidFill>
                <a:cs typeface="Arial" charset="0"/>
              </a:rPr>
              <a:t>Connecticut Department of Public Health  - </a:t>
            </a:r>
            <a:r>
              <a:rPr lang="en-US" sz="1600" b="1" i="1" dirty="0">
                <a:solidFill>
                  <a:schemeClr val="bg1"/>
                </a:solidFill>
                <a:cs typeface="Arial" charset="0"/>
              </a:rPr>
              <a:t>Keeping Connecticut Healthy   </a:t>
            </a:r>
          </a:p>
        </p:txBody>
      </p:sp>
      <p:pic>
        <p:nvPicPr>
          <p:cNvPr id="7" name="Picture 3" descr="DPH-Colo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401" y="228601"/>
            <a:ext cx="12340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0" y="1371600"/>
            <a:ext cx="12192000" cy="152400"/>
          </a:xfrm>
          <a:prstGeom prst="rect">
            <a:avLst/>
          </a:prstGeom>
          <a:solidFill>
            <a:srgbClr val="4DBD9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dirty="0">
              <a:latin typeface="Calibri" pitchFamily="34" charset="0"/>
            </a:endParaRPr>
          </a:p>
        </p:txBody>
      </p:sp>
      <p:sp>
        <p:nvSpPr>
          <p:cNvPr id="11" name="Rectangle 10"/>
          <p:cNvSpPr/>
          <p:nvPr/>
        </p:nvSpPr>
        <p:spPr>
          <a:xfrm>
            <a:off x="0" y="0"/>
            <a:ext cx="12192000" cy="6858000"/>
          </a:xfrm>
          <a:prstGeom prst="rect">
            <a:avLst/>
          </a:prstGeom>
          <a:noFill/>
          <a:ln w="57150">
            <a:solidFill>
              <a:srgbClr val="5BC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p>
        </p:txBody>
      </p:sp>
      <p:sp>
        <p:nvSpPr>
          <p:cNvPr id="8" name="Title Placeholder 1"/>
          <p:cNvSpPr>
            <a:spLocks noGrp="1"/>
          </p:cNvSpPr>
          <p:nvPr>
            <p:ph type="title"/>
          </p:nvPr>
        </p:nvSpPr>
        <p:spPr>
          <a:xfrm>
            <a:off x="1930400" y="274638"/>
            <a:ext cx="9652000" cy="1143000"/>
          </a:xfrm>
          <a:prstGeom prst="rect">
            <a:avLst/>
          </a:prstGeom>
        </p:spPr>
        <p:txBody>
          <a:bodyPr vert="horz" lIns="91440" tIns="45720" rIns="91440" bIns="45720" rtlCol="0" anchor="ctr">
            <a:normAutofit/>
          </a:bodyPr>
          <a:lstStyle>
            <a:lvl1pPr algn="l">
              <a:defRPr sz="4000" b="1"/>
            </a:lvl1pPr>
          </a:lstStyle>
          <a:p>
            <a:r>
              <a:rPr lang="en-US" dirty="0"/>
              <a:t>Click to edit Master title style</a:t>
            </a:r>
          </a:p>
        </p:txBody>
      </p:sp>
      <p:sp>
        <p:nvSpPr>
          <p:cNvPr id="9" name="Text Placeholder 2"/>
          <p:cNvSpPr>
            <a:spLocks noGrp="1"/>
          </p:cNvSpPr>
          <p:nvPr>
            <p:ph idx="1"/>
          </p:nvPr>
        </p:nvSpPr>
        <p:spPr>
          <a:xfrm>
            <a:off x="1320800" y="2057399"/>
            <a:ext cx="10261600" cy="3810001"/>
          </a:xfrm>
          <a:prstGeom prst="rect">
            <a:avLst/>
          </a:prstGeom>
        </p:spPr>
        <p:txBody>
          <a:bodyPr vert="horz" lIns="91440" tIns="45720" rIns="91440" bIns="45720" rtlCol="0">
            <a:normAutofit/>
          </a:bodyPr>
          <a:lstStyle>
            <a:lvl1pPr>
              <a:buFont typeface="Arial" pitchFamily="34" charset="0"/>
              <a:buChar char="•"/>
              <a:defRPr sz="3600"/>
            </a:lvl1pPr>
          </a:lstStyle>
          <a:p>
            <a:pPr lvl="0"/>
            <a:r>
              <a:rPr lang="en-US" noProof="0" dirty="0"/>
              <a:t>Click to edit Master text styles</a:t>
            </a:r>
          </a:p>
        </p:txBody>
      </p:sp>
    </p:spTree>
    <p:extLst>
      <p:ext uri="{BB962C8B-B14F-4D97-AF65-F5344CB8AC3E}">
        <p14:creationId xmlns:p14="http://schemas.microsoft.com/office/powerpoint/2010/main" val="25241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a:t>
            </a:r>
          </a:p>
          <a:p>
            <a:pPr marL="0" indent="0">
              <a:buNone/>
            </a:pPr>
            <a:r>
              <a:rPr lang="en-US" sz="100">
                <a:solidFill>
                  <a:schemeClr val="bg1">
                    <a:alpha val="0"/>
                  </a:schemeClr>
                </a:solidFill>
              </a:rPr>
              <a:t>  &lt;template version="2.0.14" type="branded" pageSize="widescreen" /&gt;</a:t>
            </a:r>
          </a:p>
          <a:p>
            <a:pPr marL="0" indent="0">
              <a:buNone/>
            </a:pPr>
            <a:r>
              <a:rPr lang="en-US" sz="10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a:solidFill>
                  <a:schemeClr val="bg1">
                    <a:alpha val="0"/>
                  </a:schemeClr>
                </a:solidFill>
              </a:rPr>
              <a:t>&lt;/btfp&gt;</a:t>
            </a:r>
          </a:p>
        </p:txBody>
      </p:sp>
      <p:sp>
        <p:nvSpPr>
          <p:cNvPr id="19" name="SlideNumber"/>
          <p:cNvSpPr/>
          <p:nvPr userDrawn="1"/>
        </p:nvSpPr>
        <p:spPr bwMode="gray">
          <a:xfrm>
            <a:off x="11715975" y="6649694"/>
            <a:ext cx="141064" cy="138499"/>
          </a:xfrm>
          <a:prstGeom prst="roundRect">
            <a:avLst>
              <a:gd name="adj" fmla="val 0"/>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marL="0" indent="0" algn="r" defTabSz="711200" rtl="0" eaLnBrk="1" latinLnBrk="0" hangingPunct="1">
              <a:spcBef>
                <a:spcPts val="1200"/>
              </a:spcBef>
              <a:buNone/>
            </a:pPr>
            <a:fld id="{BB69BBE8-4DB2-4642-B003-B220ACD5A2FD}" type="slidenum">
              <a:rPr lang="en-US" sz="900" b="0" baseline="0" smtClean="0">
                <a:solidFill>
                  <a:schemeClr val="bg2"/>
                </a:solidFill>
                <a:latin typeface="+mn-lt"/>
              </a:rPr>
              <a:pPr marL="0" indent="0" algn="r" defTabSz="711200" rtl="0" eaLnBrk="1" latinLnBrk="0" hangingPunct="1">
                <a:spcBef>
                  <a:spcPts val="1200"/>
                </a:spcBef>
                <a:buNone/>
              </a:pPr>
              <a:t>‹#›</a:t>
            </a:fld>
            <a:endParaRPr lang="en-US" sz="900" b="0">
              <a:solidFill>
                <a:schemeClr val="bg2"/>
              </a:solidFill>
              <a:latin typeface="+mn-lt"/>
            </a:endParaRP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BOS</a:t>
            </a:r>
          </a:p>
        </p:txBody>
      </p:sp>
      <p:cxnSp>
        <p:nvCxnSpPr>
          <p:cNvPr id="20" name="FooterSeparatorLine"/>
          <p:cNvCxnSpPr/>
          <p:nvPr userDrawn="1"/>
        </p:nvCxnSpPr>
        <p:spPr>
          <a:xfrm>
            <a:off x="0" y="6598800"/>
            <a:ext cx="11857037" cy="0"/>
          </a:xfrm>
          <a:prstGeom prst="line">
            <a:avLst/>
          </a:prstGeom>
          <a:ln w="9525"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 name="Text Placeholder"/>
          <p:cNvSpPr>
            <a:spLocks noGrp="1"/>
          </p:cNvSpPr>
          <p:nvPr>
            <p:ph type="body" idx="1"/>
          </p:nvPr>
        </p:nvSpPr>
        <p:spPr>
          <a:xfrm>
            <a:off x="334435" y="1268413"/>
            <a:ext cx="11522603" cy="5292725"/>
          </a:xfrm>
          <a:prstGeom prst="rect">
            <a:avLst/>
          </a:prstGeom>
        </p:spPr>
        <p:txBody>
          <a:bodyPr vert="horz" lIns="36000" tIns="36000" rIns="3600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3" name="TitleSeparatorLine"/>
          <p:cNvCxnSpPr/>
          <p:nvPr userDrawn="1"/>
        </p:nvCxnSpPr>
        <p:spPr>
          <a:xfrm>
            <a:off x="0" y="873125"/>
            <a:ext cx="11857037" cy="0"/>
          </a:xfrm>
          <a:prstGeom prst="line">
            <a:avLst/>
          </a:prstGeom>
          <a:ln w="19050" cap="flat">
            <a:solidFill>
              <a:schemeClr val="accent3"/>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 name="Slide Title"/>
          <p:cNvSpPr>
            <a:spLocks noGrp="1"/>
          </p:cNvSpPr>
          <p:nvPr>
            <p:ph type="title"/>
          </p:nvPr>
        </p:nvSpPr>
        <p:spPr>
          <a:xfrm>
            <a:off x="334963" y="1"/>
            <a:ext cx="11522075" cy="876687"/>
          </a:xfrm>
          <a:prstGeom prst="rect">
            <a:avLst/>
          </a:prstGeom>
        </p:spPr>
        <p:txBody>
          <a:bodyPr vert="horz" lIns="36000" tIns="36000" rIns="36000" bIns="72000" rtlCol="0" anchor="b">
            <a:noAutofit/>
          </a:bodyPr>
          <a:lstStyle/>
          <a:p>
            <a:r>
              <a:rPr lang="en-US"/>
              <a:t>Click to edit Master title style</a:t>
            </a:r>
          </a:p>
        </p:txBody>
      </p:sp>
      <p:pic>
        <p:nvPicPr>
          <p:cNvPr id="4" name="Picture 2">
            <a:extLst>
              <a:ext uri="{FF2B5EF4-FFF2-40B4-BE49-F238E27FC236}">
                <a16:creationId xmlns:a16="http://schemas.microsoft.com/office/drawing/2014/main" id="{B9253C3F-F0EF-4AE1-8A41-4013C4756915}"/>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158437" y="6586085"/>
            <a:ext cx="310276" cy="31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9524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3" r:id="rId3"/>
    <p:sldLayoutId id="2147483655" r:id="rId4"/>
    <p:sldLayoutId id="2147483664" r:id="rId5"/>
    <p:sldLayoutId id="2147483665" r:id="rId6"/>
  </p:sldLayoutIdLst>
  <p:transition/>
  <p:txStyles>
    <p:titleStyle>
      <a:lvl1pPr algn="l" defTabSz="7112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userDrawn="1">
          <p15:clr>
            <a:srgbClr val="D1D1D1"/>
          </p15:clr>
        </p15:guide>
        <p15:guide id="2" pos="211" userDrawn="1">
          <p15:clr>
            <a:srgbClr val="D1D1D1"/>
          </p15:clr>
        </p15:guide>
        <p15:guide id="4" orient="horz" pos="799" userDrawn="1">
          <p15:clr>
            <a:srgbClr val="D1D1D1"/>
          </p15:clr>
        </p15:guide>
        <p15:guide id="7" orient="horz" pos="4133" userDrawn="1">
          <p15:clr>
            <a:srgbClr val="D1D1D1"/>
          </p15:clr>
        </p15:guide>
        <p15:guide id="8" pos="7469" userDrawn="1">
          <p15:clr>
            <a:srgbClr val="D1D1D1"/>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Nick.Peranzi@yale.edu" TargetMode="External"/><Relationship Id="rId2" Type="http://schemas.openxmlformats.org/officeDocument/2006/relationships/hyperlink" Target="mailto:Donna.Ortelle@ct.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E_mhrROqJh0"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coronavirus/2019-ncov/hcp/ppe-strategy/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cdc.gov/coronavirus/2019-ncov/hcp/framework-non-COVID-care.html" TargetMode="External"/><Relationship Id="rId7" Type="http://schemas.openxmlformats.org/officeDocument/2006/relationships/image" Target="../media/image22.png"/><Relationship Id="rId2" Type="http://schemas.openxmlformats.org/officeDocument/2006/relationships/hyperlink" Target="https://www.cdc.gov/coronavirus/2019-ncov/hcp/respirators-strategy/index.html#conventional"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hyperlink" Target="https://www.cdc.gov/coronavirus/2019-ncov/hcp/respirators-strategy/index.html#crisis" TargetMode="External"/><Relationship Id="rId3" Type="http://schemas.openxmlformats.org/officeDocument/2006/relationships/hyperlink" Target="https://www.youtube.com/watch?v=8wd5Bx2fVDI" TargetMode="External"/><Relationship Id="rId7" Type="http://schemas.openxmlformats.org/officeDocument/2006/relationships/hyperlink" Target="https://www.cdc.gov/coronavirus/2019-ncov/hcp/ppe-strategy/international-respirator-purchase.html" TargetMode="External"/><Relationship Id="rId2" Type="http://schemas.openxmlformats.org/officeDocument/2006/relationships/hyperlink" Target="https://www.cdc.gov/niosh/npptl/topics/respirators/disp_part/default.html" TargetMode="External"/><Relationship Id="rId1" Type="http://schemas.openxmlformats.org/officeDocument/2006/relationships/slideLayout" Target="../slideLayouts/slideLayout2.xml"/><Relationship Id="rId6" Type="http://schemas.openxmlformats.org/officeDocument/2006/relationships/hyperlink" Target="https://www.cdc.gov/coronavirus/2019-ncov/hcp/release-stockpiled-N95.html" TargetMode="External"/><Relationship Id="rId5" Type="http://schemas.openxmlformats.org/officeDocument/2006/relationships/hyperlink" Target="https://www.cdc.gov/niosh/topics/hcwcontrols/recommendedguidanceextuse.html" TargetMode="External"/><Relationship Id="rId4" Type="http://schemas.openxmlformats.org/officeDocument/2006/relationships/hyperlink" Target="https://www.cdc.gov/coronavirus/2019-ncov/hcp/respirators-strategy/index.html#contingency" TargetMode="Externa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coronavirus/2019-ncov/hcp/ppe-strategy/face-masks.html#contingency-capacity" TargetMode="External"/><Relationship Id="rId2" Type="http://schemas.openxmlformats.org/officeDocument/2006/relationships/hyperlink" Target="https://www.cdc.gov/coronavirus/2019-ncov/hcp/ppe-strategy/face-masks.html#conventional-capacity"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cdc.gov/coronavirus/2019-ncov/hcp/ppe-strategy/face-masks.html#crisis-capacit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coronavirus/2019-ncov/hcp/ppe-strategy/isolation-gowns.html#conventional-capacity" TargetMode="External"/><Relationship Id="rId7" Type="http://schemas.openxmlformats.org/officeDocument/2006/relationships/image" Target="../media/image22.png"/><Relationship Id="rId2" Type="http://schemas.openxmlformats.org/officeDocument/2006/relationships/hyperlink" Target="https://www.cdc.gov/niosh/npptl/topics/protectiveclothing/" TargetMode="External"/><Relationship Id="rId1" Type="http://schemas.openxmlformats.org/officeDocument/2006/relationships/slideLayout" Target="../slideLayouts/slideLayout2.xml"/><Relationship Id="rId6" Type="http://schemas.openxmlformats.org/officeDocument/2006/relationships/hyperlink" Target="https://www.cdc.gov/coronavirus/2019-ncov/hcp/ppe-strategy/isolation-gowns.html#crisis-capacity" TargetMode="External"/><Relationship Id="rId5" Type="http://schemas.openxmlformats.org/officeDocument/2006/relationships/hyperlink" Target="https://www.cdc.gov/coronavirus/2019-ncov/hcp/ppe-strategy/isolation-gowns.html#contingency-capacity" TargetMode="External"/><Relationship Id="rId4" Type="http://schemas.openxmlformats.org/officeDocument/2006/relationships/hyperlink" Target="https://www.cdc.gov/coronavirus/2019-ncov/hcp/respirator-use-faq.html#Gown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oronavirus/2019-ncov/hcp/ppe-strategy/eye-protection.html#contingency-capacity" TargetMode="External"/><Relationship Id="rId2" Type="http://schemas.openxmlformats.org/officeDocument/2006/relationships/hyperlink" Target="https://www.cdc.gov/coronavirus/2019-ncov/hcp/ppe-strategy/eye-protection.html#conventional-capacity"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cdc.gov/coronavirus/2019-ncov/hcp/ppe-strategy/eye-protection.html#crisis-capacit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coronavirus/2019-ncov/hcp/ppe-strategy/gloves.html#contingency-capacity" TargetMode="External"/><Relationship Id="rId2" Type="http://schemas.openxmlformats.org/officeDocument/2006/relationships/hyperlink" Target="https://www.cdc.gov/coronavirus/2019-ncov/hcp/ppe-strategy/gloves.html#conventional-capacity"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cdc.gov/coronavirus/2019-ncov/hcp/ppe-strategy/gloves.html#crisis-capacity"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tags" Target="../tags/tag5.xml"/><Relationship Id="rId7" Type="http://schemas.openxmlformats.org/officeDocument/2006/relationships/image" Target="../media/image5.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dc.gov/coronavirus/2019-ncov/hcp/ppe-strategy/burn-calculator.htm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24D6D23-84CC-4EC2-9EDB-E3A8CBE5AE24}"/>
              </a:ext>
            </a:extLst>
          </p:cNvPr>
          <p:cNvSpPr>
            <a:spLocks noGrp="1"/>
          </p:cNvSpPr>
          <p:nvPr>
            <p:ph type="subTitle" idx="1"/>
          </p:nvPr>
        </p:nvSpPr>
        <p:spPr/>
        <p:txBody>
          <a:bodyPr/>
          <a:lstStyle/>
          <a:p>
            <a:r>
              <a:rPr lang="en-US" dirty="0"/>
              <a:t>Donna Ortelle, RN, MSN, Section Chief: </a:t>
            </a:r>
            <a:r>
              <a:rPr lang="en-US" dirty="0">
                <a:hlinkClick r:id="rId2"/>
              </a:rPr>
              <a:t>Donna.Ortelle@ct.gov</a:t>
            </a:r>
            <a:r>
              <a:rPr lang="en-US" dirty="0"/>
              <a:t> </a:t>
            </a:r>
          </a:p>
          <a:p>
            <a:r>
              <a:rPr lang="en-US" dirty="0"/>
              <a:t>Nick Peranzi, MBA, COVID-19 Commissioner’s Fellow: </a:t>
            </a:r>
            <a:r>
              <a:rPr lang="en-US" dirty="0">
                <a:hlinkClick r:id="rId3"/>
              </a:rPr>
              <a:t>Nick.Peranzi@yale.edu</a:t>
            </a:r>
            <a:r>
              <a:rPr lang="en-US" dirty="0"/>
              <a:t> </a:t>
            </a:r>
          </a:p>
          <a:p>
            <a:endParaRPr lang="en-US" dirty="0"/>
          </a:p>
          <a:p>
            <a:r>
              <a:rPr lang="en-US" dirty="0"/>
              <a:t>August 4, 2020</a:t>
            </a:r>
          </a:p>
          <a:p>
            <a:endParaRPr lang="en-US" dirty="0"/>
          </a:p>
        </p:txBody>
      </p:sp>
      <p:sp>
        <p:nvSpPr>
          <p:cNvPr id="3" name="Title 2">
            <a:extLst>
              <a:ext uri="{FF2B5EF4-FFF2-40B4-BE49-F238E27FC236}">
                <a16:creationId xmlns:a16="http://schemas.microsoft.com/office/drawing/2014/main" id="{EB9100F6-6B46-427D-96F5-737F96C13E44}"/>
              </a:ext>
            </a:extLst>
          </p:cNvPr>
          <p:cNvSpPr>
            <a:spLocks noGrp="1"/>
          </p:cNvSpPr>
          <p:nvPr>
            <p:ph type="ctrTitle"/>
          </p:nvPr>
        </p:nvSpPr>
        <p:spPr/>
        <p:txBody>
          <a:bodyPr/>
          <a:lstStyle/>
          <a:p>
            <a:r>
              <a:rPr lang="en-US" dirty="0"/>
              <a:t>PPE and Burn Rate Calculator Review</a:t>
            </a:r>
          </a:p>
        </p:txBody>
      </p:sp>
    </p:spTree>
    <p:extLst>
      <p:ext uri="{BB962C8B-B14F-4D97-AF65-F5344CB8AC3E}">
        <p14:creationId xmlns:p14="http://schemas.microsoft.com/office/powerpoint/2010/main" val="11187750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50CD-4DFB-473D-BCE0-39EB9629E7AE}"/>
              </a:ext>
            </a:extLst>
          </p:cNvPr>
          <p:cNvSpPr>
            <a:spLocks noGrp="1"/>
          </p:cNvSpPr>
          <p:nvPr>
            <p:ph type="title"/>
          </p:nvPr>
        </p:nvSpPr>
        <p:spPr/>
        <p:txBody>
          <a:bodyPr/>
          <a:lstStyle/>
          <a:p>
            <a:r>
              <a:rPr lang="en-US" dirty="0"/>
              <a:t>Burn rate calculator: Box D</a:t>
            </a:r>
          </a:p>
        </p:txBody>
      </p:sp>
      <p:pic>
        <p:nvPicPr>
          <p:cNvPr id="5" name="Picture 4">
            <a:extLst>
              <a:ext uri="{FF2B5EF4-FFF2-40B4-BE49-F238E27FC236}">
                <a16:creationId xmlns:a16="http://schemas.microsoft.com/office/drawing/2014/main" id="{F0F25FA3-58C6-4445-A6D1-71EE6AEB9D70}"/>
              </a:ext>
            </a:extLst>
          </p:cNvPr>
          <p:cNvPicPr>
            <a:picLocks noChangeAspect="1"/>
          </p:cNvPicPr>
          <p:nvPr/>
        </p:nvPicPr>
        <p:blipFill>
          <a:blip r:embed="rId2"/>
          <a:stretch>
            <a:fillRect/>
          </a:stretch>
        </p:blipFill>
        <p:spPr>
          <a:xfrm>
            <a:off x="1728166" y="1011597"/>
            <a:ext cx="8735669" cy="5454324"/>
          </a:xfrm>
          <a:prstGeom prst="rect">
            <a:avLst/>
          </a:prstGeom>
        </p:spPr>
      </p:pic>
    </p:spTree>
    <p:extLst>
      <p:ext uri="{BB962C8B-B14F-4D97-AF65-F5344CB8AC3E}">
        <p14:creationId xmlns:p14="http://schemas.microsoft.com/office/powerpoint/2010/main" val="24151952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50CD-4DFB-473D-BCE0-39EB9629E7AE}"/>
              </a:ext>
            </a:extLst>
          </p:cNvPr>
          <p:cNvSpPr>
            <a:spLocks noGrp="1"/>
          </p:cNvSpPr>
          <p:nvPr>
            <p:ph type="title"/>
          </p:nvPr>
        </p:nvSpPr>
        <p:spPr/>
        <p:txBody>
          <a:bodyPr/>
          <a:lstStyle/>
          <a:p>
            <a:r>
              <a:rPr lang="en-US" dirty="0"/>
              <a:t>Burn rate calculator: Report boxes 1 &amp; 2</a:t>
            </a:r>
          </a:p>
        </p:txBody>
      </p:sp>
      <p:pic>
        <p:nvPicPr>
          <p:cNvPr id="4" name="Content Placeholder 4">
            <a:extLst>
              <a:ext uri="{FF2B5EF4-FFF2-40B4-BE49-F238E27FC236}">
                <a16:creationId xmlns:a16="http://schemas.microsoft.com/office/drawing/2014/main" id="{A17E7475-6CD7-4959-8DDB-A153E7D4E251}"/>
              </a:ext>
            </a:extLst>
          </p:cNvPr>
          <p:cNvPicPr>
            <a:picLocks noGrp="1" noChangeAspect="1"/>
          </p:cNvPicPr>
          <p:nvPr>
            <p:ph idx="1"/>
          </p:nvPr>
        </p:nvPicPr>
        <p:blipFill>
          <a:blip r:embed="rId2"/>
          <a:stretch>
            <a:fillRect/>
          </a:stretch>
        </p:blipFill>
        <p:spPr>
          <a:xfrm>
            <a:off x="334962" y="1221457"/>
            <a:ext cx="11522075" cy="4886992"/>
          </a:xfrm>
        </p:spPr>
      </p:pic>
    </p:spTree>
    <p:extLst>
      <p:ext uri="{BB962C8B-B14F-4D97-AF65-F5344CB8AC3E}">
        <p14:creationId xmlns:p14="http://schemas.microsoft.com/office/powerpoint/2010/main" val="24733084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50CD-4DFB-473D-BCE0-39EB9629E7AE}"/>
              </a:ext>
            </a:extLst>
          </p:cNvPr>
          <p:cNvSpPr>
            <a:spLocks noGrp="1"/>
          </p:cNvSpPr>
          <p:nvPr>
            <p:ph type="title"/>
          </p:nvPr>
        </p:nvSpPr>
        <p:spPr/>
        <p:txBody>
          <a:bodyPr/>
          <a:lstStyle/>
          <a:p>
            <a:r>
              <a:rPr lang="en-US" dirty="0"/>
              <a:t>Graph reports: boxes used per day</a:t>
            </a:r>
          </a:p>
        </p:txBody>
      </p:sp>
      <p:pic>
        <p:nvPicPr>
          <p:cNvPr id="6" name="Picture 5">
            <a:extLst>
              <a:ext uri="{FF2B5EF4-FFF2-40B4-BE49-F238E27FC236}">
                <a16:creationId xmlns:a16="http://schemas.microsoft.com/office/drawing/2014/main" id="{30934E96-F60F-405B-984E-FBDD904F631D}"/>
              </a:ext>
            </a:extLst>
          </p:cNvPr>
          <p:cNvPicPr>
            <a:picLocks noChangeAspect="1"/>
          </p:cNvPicPr>
          <p:nvPr/>
        </p:nvPicPr>
        <p:blipFill>
          <a:blip r:embed="rId2"/>
          <a:stretch>
            <a:fillRect/>
          </a:stretch>
        </p:blipFill>
        <p:spPr>
          <a:xfrm>
            <a:off x="334963" y="985602"/>
            <a:ext cx="11522075" cy="5544881"/>
          </a:xfrm>
          <a:prstGeom prst="rect">
            <a:avLst/>
          </a:prstGeom>
        </p:spPr>
      </p:pic>
    </p:spTree>
    <p:extLst>
      <p:ext uri="{BB962C8B-B14F-4D97-AF65-F5344CB8AC3E}">
        <p14:creationId xmlns:p14="http://schemas.microsoft.com/office/powerpoint/2010/main" val="26423464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22FC-1C8A-4053-9826-3AF746376AE1}"/>
              </a:ext>
            </a:extLst>
          </p:cNvPr>
          <p:cNvSpPr>
            <a:spLocks noGrp="1"/>
          </p:cNvSpPr>
          <p:nvPr>
            <p:ph type="title"/>
          </p:nvPr>
        </p:nvSpPr>
        <p:spPr/>
        <p:txBody>
          <a:bodyPr/>
          <a:lstStyle/>
          <a:p>
            <a:r>
              <a:rPr lang="en-US" dirty="0"/>
              <a:t>Graph reports: days of PPE supply remaining</a:t>
            </a:r>
          </a:p>
        </p:txBody>
      </p:sp>
      <p:pic>
        <p:nvPicPr>
          <p:cNvPr id="4" name="Picture 3">
            <a:extLst>
              <a:ext uri="{FF2B5EF4-FFF2-40B4-BE49-F238E27FC236}">
                <a16:creationId xmlns:a16="http://schemas.microsoft.com/office/drawing/2014/main" id="{C0418087-36B8-4590-BB00-34B60DA61791}"/>
              </a:ext>
            </a:extLst>
          </p:cNvPr>
          <p:cNvPicPr>
            <a:picLocks noChangeAspect="1"/>
          </p:cNvPicPr>
          <p:nvPr/>
        </p:nvPicPr>
        <p:blipFill>
          <a:blip r:embed="rId2"/>
          <a:stretch>
            <a:fillRect/>
          </a:stretch>
        </p:blipFill>
        <p:spPr>
          <a:xfrm>
            <a:off x="334962" y="1136464"/>
            <a:ext cx="11522075" cy="4957062"/>
          </a:xfrm>
          <a:prstGeom prst="rect">
            <a:avLst/>
          </a:prstGeom>
        </p:spPr>
      </p:pic>
    </p:spTree>
    <p:extLst>
      <p:ext uri="{BB962C8B-B14F-4D97-AF65-F5344CB8AC3E}">
        <p14:creationId xmlns:p14="http://schemas.microsoft.com/office/powerpoint/2010/main" val="19752244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R code leading to link">
            <a:extLst>
              <a:ext uri="{FF2B5EF4-FFF2-40B4-BE49-F238E27FC236}">
                <a16:creationId xmlns:a16="http://schemas.microsoft.com/office/drawing/2014/main" id="{CFA0BADB-6EFB-482B-9616-1765BAC65B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3102" y="2055342"/>
            <a:ext cx="4505796" cy="4505796"/>
          </a:xfrm>
          <a:prstGeom prst="rect">
            <a:avLst/>
          </a:prstGeom>
        </p:spPr>
      </p:pic>
      <p:sp>
        <p:nvSpPr>
          <p:cNvPr id="2" name="Title 1">
            <a:extLst>
              <a:ext uri="{FF2B5EF4-FFF2-40B4-BE49-F238E27FC236}">
                <a16:creationId xmlns:a16="http://schemas.microsoft.com/office/drawing/2014/main" id="{C21E674F-CF77-4C02-999F-1CC35B0203B3}"/>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A8C4F45D-7B6E-407E-A665-13D4F8BDA453}"/>
              </a:ext>
            </a:extLst>
          </p:cNvPr>
          <p:cNvSpPr>
            <a:spLocks noGrp="1"/>
          </p:cNvSpPr>
          <p:nvPr>
            <p:ph idx="1"/>
          </p:nvPr>
        </p:nvSpPr>
        <p:spPr/>
        <p:txBody>
          <a:bodyPr/>
          <a:lstStyle/>
          <a:p>
            <a:r>
              <a:rPr lang="en-US" sz="2800" dirty="0"/>
              <a:t>Video training: </a:t>
            </a:r>
            <a:r>
              <a:rPr lang="en-US" sz="2800" dirty="0">
                <a:hlinkClick r:id="rId3"/>
              </a:rPr>
              <a:t>https://youtu.be/E_mhrROqJh0</a:t>
            </a:r>
            <a:endParaRPr lang="en-US" sz="2800" dirty="0"/>
          </a:p>
          <a:p>
            <a:pPr lvl="1"/>
            <a:r>
              <a:rPr lang="en-US" sz="2400" dirty="0"/>
              <a:t>Also accessible from the CDC website</a:t>
            </a:r>
          </a:p>
        </p:txBody>
      </p:sp>
    </p:spTree>
    <p:extLst>
      <p:ext uri="{BB962C8B-B14F-4D97-AF65-F5344CB8AC3E}">
        <p14:creationId xmlns:p14="http://schemas.microsoft.com/office/powerpoint/2010/main" val="7821637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D183-8452-42CF-BB20-65F4B998F7B2}"/>
              </a:ext>
            </a:extLst>
          </p:cNvPr>
          <p:cNvSpPr>
            <a:spLocks noGrp="1"/>
          </p:cNvSpPr>
          <p:nvPr>
            <p:ph type="title"/>
          </p:nvPr>
        </p:nvSpPr>
        <p:spPr/>
        <p:txBody>
          <a:bodyPr/>
          <a:lstStyle/>
          <a:p>
            <a:r>
              <a:rPr lang="en-US" dirty="0"/>
              <a:t>Questions</a:t>
            </a:r>
          </a:p>
        </p:txBody>
      </p:sp>
      <p:pic>
        <p:nvPicPr>
          <p:cNvPr id="5" name="Content Placeholder 4" descr="A sign next to a tree&#10;&#10;Description automatically generated">
            <a:extLst>
              <a:ext uri="{FF2B5EF4-FFF2-40B4-BE49-F238E27FC236}">
                <a16:creationId xmlns:a16="http://schemas.microsoft.com/office/drawing/2014/main" id="{1890492E-68D1-47C2-9431-B95357CE291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9058"/>
          <a:stretch/>
        </p:blipFill>
        <p:spPr>
          <a:xfrm>
            <a:off x="334963" y="1009995"/>
            <a:ext cx="11522074" cy="5448862"/>
          </a:xfrm>
        </p:spPr>
      </p:pic>
    </p:spTree>
    <p:extLst>
      <p:ext uri="{BB962C8B-B14F-4D97-AF65-F5344CB8AC3E}">
        <p14:creationId xmlns:p14="http://schemas.microsoft.com/office/powerpoint/2010/main" val="14232659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D669-EB55-4718-ADB8-C84B67C5D2B2}"/>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45186B2A-C628-4E28-AACA-784444BFA199}"/>
              </a:ext>
            </a:extLst>
          </p:cNvPr>
          <p:cNvSpPr>
            <a:spLocks noGrp="1"/>
          </p:cNvSpPr>
          <p:nvPr>
            <p:ph idx="1"/>
          </p:nvPr>
        </p:nvSpPr>
        <p:spPr/>
        <p:txBody>
          <a:bodyPr/>
          <a:lstStyle/>
          <a:p>
            <a:r>
              <a:rPr lang="en-US" sz="2400" dirty="0"/>
              <a:t>Optimizing supply of PPE and other equipment during shortages</a:t>
            </a:r>
          </a:p>
          <a:p>
            <a:r>
              <a:rPr lang="en-US" sz="2400" dirty="0"/>
              <a:t>PPE usage reminders</a:t>
            </a:r>
          </a:p>
        </p:txBody>
      </p:sp>
    </p:spTree>
    <p:extLst>
      <p:ext uri="{BB962C8B-B14F-4D97-AF65-F5344CB8AC3E}">
        <p14:creationId xmlns:p14="http://schemas.microsoft.com/office/powerpoint/2010/main" val="13874130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D2732EAE-FA60-414A-A903-70D6EBD6AF7C}"/>
              </a:ext>
            </a:extLst>
          </p:cNvPr>
          <p:cNvSpPr>
            <a:spLocks noGrp="1"/>
          </p:cNvSpPr>
          <p:nvPr>
            <p:ph type="title"/>
          </p:nvPr>
        </p:nvSpPr>
        <p:spPr/>
        <p:txBody>
          <a:bodyPr>
            <a:normAutofit/>
          </a:bodyPr>
          <a:lstStyle/>
          <a:p>
            <a:r>
              <a:rPr lang="en-US" dirty="0"/>
              <a:t>Optimizing supply of PPE and other equipment during shortages​</a:t>
            </a:r>
          </a:p>
        </p:txBody>
      </p:sp>
      <p:sp>
        <p:nvSpPr>
          <p:cNvPr id="7" name="TextBox 6">
            <a:extLst>
              <a:ext uri="{FF2B5EF4-FFF2-40B4-BE49-F238E27FC236}">
                <a16:creationId xmlns:a16="http://schemas.microsoft.com/office/drawing/2014/main" id="{3406104E-B28A-4FA1-A605-92B22A1086F6}"/>
              </a:ext>
            </a:extLst>
          </p:cNvPr>
          <p:cNvSpPr txBox="1"/>
          <p:nvPr/>
        </p:nvSpPr>
        <p:spPr>
          <a:xfrm>
            <a:off x="334963" y="4152063"/>
            <a:ext cx="8949866" cy="338554"/>
          </a:xfrm>
          <a:prstGeom prst="rect">
            <a:avLst/>
          </a:prstGeom>
          <a:noFill/>
        </p:spPr>
        <p:txBody>
          <a:bodyPr wrap="square">
            <a:spAutoFit/>
          </a:bodyPr>
          <a:lstStyle/>
          <a:p>
            <a:pPr marL="0" indent="0">
              <a:buNone/>
            </a:pPr>
            <a:r>
              <a:rPr lang="en-US" u="sng" dirty="0">
                <a:solidFill>
                  <a:srgbClr val="0563C1"/>
                </a:solidFill>
                <a:hlinkClick r:id="rId2"/>
              </a:rPr>
              <a:t>https://www.cdc.gov/coronavirus/2019-ncov/hcp/ppe-strategy/index.html</a:t>
            </a:r>
            <a:r>
              <a:rPr lang="en-US" dirty="0">
                <a:solidFill>
                  <a:srgbClr val="000000"/>
                </a:solidFill>
              </a:rPr>
              <a:t>​</a:t>
            </a:r>
            <a:endParaRPr lang="en-US" dirty="0"/>
          </a:p>
        </p:txBody>
      </p:sp>
      <p:pic>
        <p:nvPicPr>
          <p:cNvPr id="1028" name="Picture 4" descr="Conventional Capacity strategies that should already be in place as part of general infection prevention and control plans in healthcare settings. Contingency Capacity strategies that can be used during periods of anticipated PPE shortages. Crisis Capacity* strategies that can be used when supplies cannot meet the facility’s current or anticipated PPE utilization rate. *Not commensurate with U.S. standards of care">
            <a:extLst>
              <a:ext uri="{FF2B5EF4-FFF2-40B4-BE49-F238E27FC236}">
                <a16:creationId xmlns:a16="http://schemas.microsoft.com/office/drawing/2014/main" id="{96583F2A-69C5-47A4-BB88-48C32CC4E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1739629"/>
            <a:ext cx="11522074" cy="241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0722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7604A6-2CEE-44D0-9E43-681A07A85B05}"/>
              </a:ext>
            </a:extLst>
          </p:cNvPr>
          <p:cNvGraphicFramePr>
            <a:graphicFrameLocks noGrp="1"/>
          </p:cNvGraphicFramePr>
          <p:nvPr>
            <p:extLst>
              <p:ext uri="{D42A27DB-BD31-4B8C-83A1-F6EECF244321}">
                <p14:modId xmlns:p14="http://schemas.microsoft.com/office/powerpoint/2010/main" val="2246881069"/>
              </p:ext>
            </p:extLst>
          </p:nvPr>
        </p:nvGraphicFramePr>
        <p:xfrm>
          <a:off x="725488" y="1932623"/>
          <a:ext cx="10653711" cy="4175760"/>
        </p:xfrm>
        <a:graphic>
          <a:graphicData uri="http://schemas.openxmlformats.org/drawingml/2006/table">
            <a:tbl>
              <a:tblPr/>
              <a:tblGrid>
                <a:gridCol w="3551237">
                  <a:extLst>
                    <a:ext uri="{9D8B030D-6E8A-4147-A177-3AD203B41FA5}">
                      <a16:colId xmlns:a16="http://schemas.microsoft.com/office/drawing/2014/main" val="309738428"/>
                    </a:ext>
                  </a:extLst>
                </a:gridCol>
                <a:gridCol w="3551237">
                  <a:extLst>
                    <a:ext uri="{9D8B030D-6E8A-4147-A177-3AD203B41FA5}">
                      <a16:colId xmlns:a16="http://schemas.microsoft.com/office/drawing/2014/main" val="4089378859"/>
                    </a:ext>
                  </a:extLst>
                </a:gridCol>
                <a:gridCol w="3551237">
                  <a:extLst>
                    <a:ext uri="{9D8B030D-6E8A-4147-A177-3AD203B41FA5}">
                      <a16:colId xmlns:a16="http://schemas.microsoft.com/office/drawing/2014/main" val="3179626298"/>
                    </a:ext>
                  </a:extLst>
                </a:gridCol>
              </a:tblGrid>
              <a:tr h="0">
                <a:tc>
                  <a:txBody>
                    <a:bodyPr/>
                    <a:lstStyle/>
                    <a:p>
                      <a:pPr fontAlgn="t">
                        <a:buFont typeface="Arial" panose="020B0604020202020204" pitchFamily="34" charset="0"/>
                        <a:buChar char="•"/>
                      </a:pPr>
                      <a:r>
                        <a:rPr lang="en-US" sz="1600" dirty="0">
                          <a:effectLst/>
                        </a:rPr>
                        <a:t>Use </a:t>
                      </a:r>
                      <a:r>
                        <a:rPr lang="en-US" sz="1600" u="sng" dirty="0">
                          <a:solidFill>
                            <a:srgbClr val="075290"/>
                          </a:solidFill>
                          <a:effectLst/>
                          <a:hlinkClick r:id="rId2"/>
                        </a:rPr>
                        <a:t>physical barriers and other engineering controls</a:t>
                      </a:r>
                      <a:endParaRPr lang="en-US" sz="1600" dirty="0">
                        <a:effectLst/>
                      </a:endParaRPr>
                    </a:p>
                    <a:p>
                      <a:pPr fontAlgn="t">
                        <a:buFont typeface="Arial" panose="020B0604020202020204" pitchFamily="34" charset="0"/>
                        <a:buChar char="•"/>
                      </a:pPr>
                      <a:r>
                        <a:rPr lang="en-US" sz="1600" dirty="0">
                          <a:effectLst/>
                        </a:rPr>
                        <a:t>Limit number of patients going to hospital or outpatient settings</a:t>
                      </a:r>
                    </a:p>
                    <a:p>
                      <a:pPr fontAlgn="t">
                        <a:buFont typeface="Arial" panose="020B0604020202020204" pitchFamily="34" charset="0"/>
                        <a:buChar char="•"/>
                      </a:pPr>
                      <a:r>
                        <a:rPr lang="en-US" sz="1600" dirty="0">
                          <a:effectLst/>
                        </a:rPr>
                        <a:t>Use telemedicine whenever possible</a:t>
                      </a:r>
                    </a:p>
                    <a:p>
                      <a:pPr fontAlgn="t">
                        <a:buFont typeface="Arial" panose="020B0604020202020204" pitchFamily="34" charset="0"/>
                        <a:buChar char="•"/>
                      </a:pPr>
                      <a:r>
                        <a:rPr lang="en-US" sz="1600" dirty="0">
                          <a:effectLst/>
                        </a:rPr>
                        <a:t>Exclude all HCP not directly involved in patient care</a:t>
                      </a:r>
                    </a:p>
                    <a:p>
                      <a:pPr fontAlgn="t">
                        <a:buFont typeface="Arial" panose="020B0604020202020204" pitchFamily="34" charset="0"/>
                        <a:buChar char="•"/>
                      </a:pPr>
                      <a:r>
                        <a:rPr lang="en-US" sz="1600" dirty="0">
                          <a:effectLst/>
                        </a:rPr>
                        <a:t>Limit face-to-face HCP encounters with patients</a:t>
                      </a:r>
                    </a:p>
                    <a:p>
                      <a:pPr fontAlgn="t">
                        <a:buFont typeface="Arial" panose="020B0604020202020204" pitchFamily="34" charset="0"/>
                        <a:buChar char="•"/>
                      </a:pPr>
                      <a:r>
                        <a:rPr lang="en-US" sz="1600" dirty="0">
                          <a:effectLst/>
                        </a:rPr>
                        <a:t>Exclude visitors to patients with known or suspected COVID-19</a:t>
                      </a:r>
                    </a:p>
                    <a:p>
                      <a:pPr fontAlgn="t">
                        <a:buFont typeface="Arial" panose="020B0604020202020204" pitchFamily="34" charset="0"/>
                        <a:buChar char="•"/>
                      </a:pPr>
                      <a:r>
                        <a:rPr lang="en-US" sz="1600" dirty="0">
                          <a:effectLst/>
                        </a:rPr>
                        <a:t>Cohort patients and/or HCP</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1600" u="sng" dirty="0">
                          <a:solidFill>
                            <a:srgbClr val="075290"/>
                          </a:solidFill>
                          <a:effectLst/>
                          <a:hlinkClick r:id="rId3"/>
                        </a:rPr>
                        <a:t>Selectively cancel</a:t>
                      </a:r>
                      <a:r>
                        <a:rPr lang="en-US" sz="1600" dirty="0">
                          <a:effectLst/>
                        </a:rPr>
                        <a:t> elective and non-urgent procedures and appointments for which PPE is typically used by HCP</a:t>
                      </a:r>
                    </a:p>
                    <a:p>
                      <a:pPr fontAlgn="t">
                        <a:buFont typeface="Arial" panose="020B0604020202020204" pitchFamily="34" charset="0"/>
                        <a:buChar char="•"/>
                      </a:pPr>
                      <a:r>
                        <a:rPr lang="en-US" sz="1600" dirty="0">
                          <a:effectLst/>
                        </a:rPr>
                        <a:t>Decrease length of hospital stay for medically stable patients with COVID-19</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1600" u="sng" dirty="0">
                          <a:solidFill>
                            <a:srgbClr val="075290"/>
                          </a:solidFill>
                          <a:effectLst/>
                          <a:hlinkClick r:id="rId3"/>
                        </a:rPr>
                        <a:t>Cancel</a:t>
                      </a:r>
                      <a:r>
                        <a:rPr lang="en-US" sz="1600" dirty="0">
                          <a:effectLst/>
                        </a:rPr>
                        <a:t> all elective and non-urgent procedures and appointments for which PPE is typically used by HCP</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914836026"/>
                  </a:ext>
                </a:extLst>
              </a:tr>
            </a:tbl>
          </a:graphicData>
        </a:graphic>
      </p:graphicFrame>
      <p:sp>
        <p:nvSpPr>
          <p:cNvPr id="8" name="Title 1">
            <a:extLst>
              <a:ext uri="{FF2B5EF4-FFF2-40B4-BE49-F238E27FC236}">
                <a16:creationId xmlns:a16="http://schemas.microsoft.com/office/drawing/2014/main" id="{BD1596C1-0BEC-4B34-A293-6357CE96DE33}"/>
              </a:ext>
            </a:extLst>
          </p:cNvPr>
          <p:cNvSpPr>
            <a:spLocks noGrp="1"/>
          </p:cNvSpPr>
          <p:nvPr>
            <p:ph type="title"/>
          </p:nvPr>
        </p:nvSpPr>
        <p:spPr/>
        <p:txBody>
          <a:bodyPr/>
          <a:lstStyle/>
          <a:p>
            <a:r>
              <a:rPr lang="en-US" dirty="0"/>
              <a:t>Shortage strategies: all types of PPE</a:t>
            </a:r>
          </a:p>
        </p:txBody>
      </p:sp>
      <p:graphicFrame>
        <p:nvGraphicFramePr>
          <p:cNvPr id="6" name="Table 5">
            <a:extLst>
              <a:ext uri="{FF2B5EF4-FFF2-40B4-BE49-F238E27FC236}">
                <a16:creationId xmlns:a16="http://schemas.microsoft.com/office/drawing/2014/main" id="{C5EBA068-D6C5-4E83-9D0D-AE63C8981178}"/>
              </a:ext>
            </a:extLst>
          </p:cNvPr>
          <p:cNvGraphicFramePr>
            <a:graphicFrameLocks noGrp="1"/>
          </p:cNvGraphicFramePr>
          <p:nvPr>
            <p:extLst>
              <p:ext uri="{D42A27DB-BD31-4B8C-83A1-F6EECF244321}">
                <p14:modId xmlns:p14="http://schemas.microsoft.com/office/powerpoint/2010/main" val="431531727"/>
              </p:ext>
            </p:extLst>
          </p:nvPr>
        </p:nvGraphicFramePr>
        <p:xfrm>
          <a:off x="725487" y="1511300"/>
          <a:ext cx="10653711" cy="396240"/>
        </p:xfrm>
        <a:graphic>
          <a:graphicData uri="http://schemas.openxmlformats.org/drawingml/2006/table">
            <a:tbl>
              <a:tblPr/>
              <a:tblGrid>
                <a:gridCol w="3556001">
                  <a:extLst>
                    <a:ext uri="{9D8B030D-6E8A-4147-A177-3AD203B41FA5}">
                      <a16:colId xmlns:a16="http://schemas.microsoft.com/office/drawing/2014/main" val="1966573554"/>
                    </a:ext>
                  </a:extLst>
                </a:gridCol>
                <a:gridCol w="3541712">
                  <a:extLst>
                    <a:ext uri="{9D8B030D-6E8A-4147-A177-3AD203B41FA5}">
                      <a16:colId xmlns:a16="http://schemas.microsoft.com/office/drawing/2014/main" val="4167874404"/>
                    </a:ext>
                  </a:extLst>
                </a:gridCol>
                <a:gridCol w="3555998">
                  <a:extLst>
                    <a:ext uri="{9D8B030D-6E8A-4147-A177-3AD203B41FA5}">
                      <a16:colId xmlns:a16="http://schemas.microsoft.com/office/drawing/2014/main" val="3585546854"/>
                    </a:ext>
                  </a:extLst>
                </a:gridCol>
              </a:tblGrid>
              <a:tr h="0">
                <a:tc>
                  <a:txBody>
                    <a:bodyPr/>
                    <a:lstStyle/>
                    <a:p>
                      <a:pPr marL="0" indent="0" algn="l" fontAlgn="b">
                        <a:buNone/>
                      </a:pPr>
                      <a:r>
                        <a:rPr lang="en-US" sz="2000" b="1" dirty="0">
                          <a:effectLst/>
                        </a:rPr>
                        <a:t>Conventional</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00B050"/>
                    </a:solidFill>
                  </a:tcPr>
                </a:tc>
                <a:tc>
                  <a:txBody>
                    <a:bodyPr/>
                    <a:lstStyle/>
                    <a:p>
                      <a:pPr marL="0" indent="0" algn="l" fontAlgn="b">
                        <a:buNone/>
                      </a:pPr>
                      <a:r>
                        <a:rPr lang="en-US" sz="2000" b="1" dirty="0">
                          <a:effectLst/>
                        </a:rPr>
                        <a:t>Contingency</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FF00"/>
                    </a:solidFill>
                  </a:tcPr>
                </a:tc>
                <a:tc>
                  <a:txBody>
                    <a:bodyPr/>
                    <a:lstStyle/>
                    <a:p>
                      <a:pPr marL="0" indent="0" algn="l" fontAlgn="b">
                        <a:buNone/>
                      </a:pPr>
                      <a:r>
                        <a:rPr lang="en-US" sz="2000" b="1" dirty="0">
                          <a:effectLst/>
                        </a:rPr>
                        <a:t>Crisis</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0000"/>
                    </a:solidFill>
                  </a:tcPr>
                </a:tc>
                <a:extLst>
                  <a:ext uri="{0D108BD9-81ED-4DB2-BD59-A6C34878D82A}">
                    <a16:rowId xmlns:a16="http://schemas.microsoft.com/office/drawing/2014/main" val="1514990446"/>
                  </a:ext>
                </a:extLst>
              </a:tr>
            </a:tbl>
          </a:graphicData>
        </a:graphic>
      </p:graphicFrame>
      <p:pic>
        <p:nvPicPr>
          <p:cNvPr id="5125" name="Picture 5" descr="N95 mask">
            <a:extLst>
              <a:ext uri="{FF2B5EF4-FFF2-40B4-BE49-F238E27FC236}">
                <a16:creationId xmlns:a16="http://schemas.microsoft.com/office/drawing/2014/main" id="{DBF463AB-5631-436A-835A-93C43F7C8277}"/>
              </a:ext>
            </a:extLst>
          </p:cNvPr>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8369421" y="10566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acemasks">
            <a:extLst>
              <a:ext uri="{FF2B5EF4-FFF2-40B4-BE49-F238E27FC236}">
                <a16:creationId xmlns:a16="http://schemas.microsoft.com/office/drawing/2014/main" id="{8285FC62-29FF-4F2E-B6F4-9D3624FBF44A}"/>
              </a:ext>
            </a:extLst>
          </p:cNvPr>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9069875" y="10566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eye protection">
            <a:extLst>
              <a:ext uri="{FF2B5EF4-FFF2-40B4-BE49-F238E27FC236}">
                <a16:creationId xmlns:a16="http://schemas.microsoft.com/office/drawing/2014/main" id="{1F8CC702-7286-47EB-B0BB-D0E9845A66CE}"/>
              </a:ext>
            </a:extLst>
          </p:cNvPr>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10470783" y="10566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gowns">
            <a:extLst>
              <a:ext uri="{FF2B5EF4-FFF2-40B4-BE49-F238E27FC236}">
                <a16:creationId xmlns:a16="http://schemas.microsoft.com/office/drawing/2014/main" id="{FC3E3FA7-C69C-4A8C-ADDF-1171742286DA}"/>
              </a:ext>
            </a:extLst>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9770329" y="10566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gloves">
            <a:extLst>
              <a:ext uri="{FF2B5EF4-FFF2-40B4-BE49-F238E27FC236}">
                <a16:creationId xmlns:a16="http://schemas.microsoft.com/office/drawing/2014/main" id="{008493AE-A584-4D11-895D-03414CBF1296}"/>
              </a:ext>
            </a:extLst>
          </p:cNvPr>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11171237" y="10566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8134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7604A6-2CEE-44D0-9E43-681A07A85B05}"/>
              </a:ext>
            </a:extLst>
          </p:cNvPr>
          <p:cNvGraphicFramePr>
            <a:graphicFrameLocks noGrp="1"/>
          </p:cNvGraphicFramePr>
          <p:nvPr>
            <p:extLst>
              <p:ext uri="{D42A27DB-BD31-4B8C-83A1-F6EECF244321}">
                <p14:modId xmlns:p14="http://schemas.microsoft.com/office/powerpoint/2010/main" val="3302766998"/>
              </p:ext>
            </p:extLst>
          </p:nvPr>
        </p:nvGraphicFramePr>
        <p:xfrm>
          <a:off x="334963" y="1390806"/>
          <a:ext cx="11522076" cy="4907280"/>
        </p:xfrm>
        <a:graphic>
          <a:graphicData uri="http://schemas.openxmlformats.org/drawingml/2006/table">
            <a:tbl>
              <a:tblPr/>
              <a:tblGrid>
                <a:gridCol w="3481663">
                  <a:extLst>
                    <a:ext uri="{9D8B030D-6E8A-4147-A177-3AD203B41FA5}">
                      <a16:colId xmlns:a16="http://schemas.microsoft.com/office/drawing/2014/main" val="309738428"/>
                    </a:ext>
                  </a:extLst>
                </a:gridCol>
                <a:gridCol w="3765274">
                  <a:extLst>
                    <a:ext uri="{9D8B030D-6E8A-4147-A177-3AD203B41FA5}">
                      <a16:colId xmlns:a16="http://schemas.microsoft.com/office/drawing/2014/main" val="4089378859"/>
                    </a:ext>
                  </a:extLst>
                </a:gridCol>
                <a:gridCol w="4275139">
                  <a:extLst>
                    <a:ext uri="{9D8B030D-6E8A-4147-A177-3AD203B41FA5}">
                      <a16:colId xmlns:a16="http://schemas.microsoft.com/office/drawing/2014/main" val="3179626298"/>
                    </a:ext>
                  </a:extLst>
                </a:gridCol>
              </a:tblGrid>
              <a:tr h="0">
                <a:tc>
                  <a:txBody>
                    <a:bodyPr/>
                    <a:lstStyle/>
                    <a:p>
                      <a:pPr fontAlgn="t">
                        <a:buFont typeface="Arial" panose="020B0604020202020204" pitchFamily="34" charset="0"/>
                        <a:buChar char="•"/>
                      </a:pPr>
                      <a:r>
                        <a:rPr lang="en-US" dirty="0">
                          <a:effectLst/>
                        </a:rPr>
                        <a:t>Implement just-in-time fit testing</a:t>
                      </a:r>
                    </a:p>
                    <a:p>
                      <a:pPr fontAlgn="t">
                        <a:buFont typeface="Arial" panose="020B0604020202020204" pitchFamily="34" charset="0"/>
                        <a:buChar char="•"/>
                      </a:pPr>
                      <a:r>
                        <a:rPr lang="en-US" dirty="0">
                          <a:effectLst/>
                        </a:rPr>
                        <a:t>Limit respirators during training</a:t>
                      </a:r>
                    </a:p>
                    <a:p>
                      <a:pPr fontAlgn="t">
                        <a:buFont typeface="Arial" panose="020B0604020202020204" pitchFamily="34" charset="0"/>
                        <a:buChar char="•"/>
                      </a:pPr>
                      <a:r>
                        <a:rPr lang="en-US" dirty="0">
                          <a:effectLst/>
                        </a:rPr>
                        <a:t>Implement qualitative fit testing</a:t>
                      </a:r>
                    </a:p>
                    <a:p>
                      <a:pPr fontAlgn="t">
                        <a:buFont typeface="Arial" panose="020B0604020202020204" pitchFamily="34" charset="0"/>
                        <a:buChar char="•"/>
                      </a:pPr>
                      <a:r>
                        <a:rPr lang="en-US" dirty="0">
                          <a:effectLst/>
                        </a:rPr>
                        <a:t>Use alternatives to N95 respirators such as other </a:t>
                      </a:r>
                      <a:r>
                        <a:rPr lang="en-US" u="sng" dirty="0">
                          <a:solidFill>
                            <a:srgbClr val="075290"/>
                          </a:solidFill>
                          <a:effectLst/>
                          <a:hlinkClick r:id="rId2"/>
                        </a:rPr>
                        <a:t>filtering facepiece respirators</a:t>
                      </a:r>
                      <a:r>
                        <a:rPr lang="en-US" dirty="0">
                          <a:effectLst/>
                        </a:rPr>
                        <a:t>, </a:t>
                      </a:r>
                      <a:r>
                        <a:rPr lang="en-US" u="sng" dirty="0">
                          <a:solidFill>
                            <a:srgbClr val="075290"/>
                          </a:solidFill>
                          <a:effectLst/>
                          <a:hlinkClick r:id="rId3"/>
                        </a:rPr>
                        <a:t>elastomeric respirators</a:t>
                      </a:r>
                      <a:r>
                        <a:rPr lang="en-US" dirty="0">
                          <a:effectLst/>
                        </a:rPr>
                        <a:t>, and powered air purifying respirators</a:t>
                      </a:r>
                    </a:p>
                    <a:p>
                      <a:pPr fontAlgn="t">
                        <a:buFont typeface="Arial" panose="020B0604020202020204" pitchFamily="34" charset="0"/>
                        <a:buChar char="•"/>
                      </a:pPr>
                      <a:r>
                        <a:rPr lang="en-US" u="sng" dirty="0">
                          <a:solidFill>
                            <a:srgbClr val="075290"/>
                          </a:solidFill>
                          <a:effectLst/>
                        </a:rPr>
                        <a:t>Additional guidance</a:t>
                      </a:r>
                      <a:endParaRPr lang="en-US"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dirty="0">
                          <a:effectLst/>
                        </a:rPr>
                        <a:t>Temporarily </a:t>
                      </a:r>
                      <a:r>
                        <a:rPr lang="en-US" u="sng" dirty="0">
                          <a:solidFill>
                            <a:srgbClr val="075290"/>
                          </a:solidFill>
                          <a:effectLst/>
                        </a:rPr>
                        <a:t>suspend annual fit testing</a:t>
                      </a:r>
                      <a:endParaRPr lang="en-US" dirty="0">
                        <a:effectLst/>
                      </a:endParaRPr>
                    </a:p>
                    <a:p>
                      <a:pPr fontAlgn="t">
                        <a:buFont typeface="Arial" panose="020B0604020202020204" pitchFamily="34" charset="0"/>
                        <a:buChar char="•"/>
                      </a:pPr>
                      <a:r>
                        <a:rPr lang="en-US" dirty="0">
                          <a:effectLst/>
                        </a:rPr>
                        <a:t>Use N95 respirators beyond the manufacturer-designated shelf life for training and fit testing</a:t>
                      </a:r>
                    </a:p>
                    <a:p>
                      <a:pPr fontAlgn="t">
                        <a:buFont typeface="Arial" panose="020B0604020202020204" pitchFamily="34" charset="0"/>
                        <a:buChar char="•"/>
                      </a:pPr>
                      <a:r>
                        <a:rPr lang="en-US" u="sng" dirty="0">
                          <a:solidFill>
                            <a:srgbClr val="075290"/>
                          </a:solidFill>
                          <a:effectLst/>
                          <a:hlinkClick r:id="rId4"/>
                        </a:rPr>
                        <a:t>Extend the use</a:t>
                      </a:r>
                      <a:r>
                        <a:rPr lang="en-US" dirty="0">
                          <a:effectLst/>
                        </a:rPr>
                        <a:t> of N95 respirators by wearing the same N95 for repeated close contact encounters with several different patients</a:t>
                      </a:r>
                    </a:p>
                    <a:p>
                      <a:pPr fontAlgn="t">
                        <a:buFont typeface="Arial" panose="020B0604020202020204" pitchFamily="34" charset="0"/>
                        <a:buChar char="•"/>
                      </a:pPr>
                      <a:r>
                        <a:rPr lang="en-US" u="sng" dirty="0">
                          <a:solidFill>
                            <a:srgbClr val="075290"/>
                          </a:solidFill>
                          <a:effectLst/>
                          <a:hlinkClick r:id="rId4"/>
                        </a:rPr>
                        <a:t>Additional guidance on contingency capacity strategies</a:t>
                      </a:r>
                      <a:endParaRPr lang="en-US" dirty="0">
                        <a:effectLst/>
                      </a:endParaRPr>
                    </a:p>
                    <a:p>
                      <a:pPr fontAlgn="t">
                        <a:buFont typeface="Arial" panose="020B0604020202020204" pitchFamily="34" charset="0"/>
                        <a:buChar char="•"/>
                      </a:pPr>
                      <a:r>
                        <a:rPr lang="en-US" u="sng" dirty="0">
                          <a:solidFill>
                            <a:srgbClr val="075290"/>
                          </a:solidFill>
                          <a:effectLst/>
                          <a:hlinkClick r:id="rId5"/>
                        </a:rPr>
                        <a:t>Additional guidance on extended use</a:t>
                      </a:r>
                      <a:endParaRPr lang="en-US"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dirty="0">
                          <a:effectLst/>
                        </a:rPr>
                        <a:t>Use respirators </a:t>
                      </a:r>
                      <a:r>
                        <a:rPr lang="en-US" u="sng" dirty="0">
                          <a:solidFill>
                            <a:srgbClr val="075290"/>
                          </a:solidFill>
                          <a:effectLst/>
                          <a:hlinkClick r:id="rId6"/>
                        </a:rPr>
                        <a:t>beyond the manufacturer designated shelf life</a:t>
                      </a:r>
                      <a:r>
                        <a:rPr lang="en-US" dirty="0">
                          <a:effectLst/>
                        </a:rPr>
                        <a:t> for healthcare delivery</a:t>
                      </a:r>
                    </a:p>
                    <a:p>
                      <a:pPr fontAlgn="t">
                        <a:buFont typeface="Arial" panose="020B0604020202020204" pitchFamily="34" charset="0"/>
                        <a:buChar char="•"/>
                      </a:pPr>
                      <a:r>
                        <a:rPr lang="en-US" dirty="0">
                          <a:effectLst/>
                        </a:rPr>
                        <a:t>Use respirators approved under </a:t>
                      </a:r>
                      <a:r>
                        <a:rPr lang="en-US" u="sng" dirty="0">
                          <a:solidFill>
                            <a:srgbClr val="075290"/>
                          </a:solidFill>
                          <a:effectLst/>
                          <a:hlinkClick r:id="rId7"/>
                        </a:rPr>
                        <a:t>standards used in other countries</a:t>
                      </a:r>
                      <a:endParaRPr lang="en-US" dirty="0">
                        <a:effectLst/>
                      </a:endParaRPr>
                    </a:p>
                    <a:p>
                      <a:pPr fontAlgn="t">
                        <a:buFont typeface="Arial" panose="020B0604020202020204" pitchFamily="34" charset="0"/>
                        <a:buChar char="•"/>
                      </a:pPr>
                      <a:r>
                        <a:rPr lang="en-US" dirty="0">
                          <a:effectLst/>
                        </a:rPr>
                        <a:t>Implement </a:t>
                      </a:r>
                      <a:r>
                        <a:rPr lang="en-US" u="sng" dirty="0">
                          <a:solidFill>
                            <a:srgbClr val="075290"/>
                          </a:solidFill>
                          <a:effectLst/>
                          <a:hlinkClick r:id="rId8"/>
                        </a:rPr>
                        <a:t>limited re-use</a:t>
                      </a:r>
                      <a:r>
                        <a:rPr lang="en-US" dirty="0">
                          <a:effectLst/>
                        </a:rPr>
                        <a:t> of N95 respirators. During times of crisis, it may be needed to practice limited re-use on top of extended use</a:t>
                      </a:r>
                    </a:p>
                    <a:p>
                      <a:pPr fontAlgn="t">
                        <a:buFont typeface="Arial" panose="020B0604020202020204" pitchFamily="34" charset="0"/>
                        <a:buChar char="•"/>
                      </a:pPr>
                      <a:r>
                        <a:rPr lang="en-US" dirty="0">
                          <a:effectLst/>
                        </a:rPr>
                        <a:t>Use additional respirators </a:t>
                      </a:r>
                      <a:r>
                        <a:rPr lang="en-US" u="sng" dirty="0">
                          <a:solidFill>
                            <a:srgbClr val="075290"/>
                          </a:solidFill>
                          <a:effectLst/>
                          <a:hlinkClick r:id="rId6"/>
                        </a:rPr>
                        <a:t>beyond the manufacturer-designated shelf life</a:t>
                      </a:r>
                      <a:r>
                        <a:rPr lang="en-US" dirty="0">
                          <a:effectLst/>
                        </a:rPr>
                        <a:t> that have not been evaluated by NIOSH</a:t>
                      </a:r>
                    </a:p>
                    <a:p>
                      <a:pPr fontAlgn="t">
                        <a:buFont typeface="Arial" panose="020B0604020202020204" pitchFamily="34" charset="0"/>
                        <a:buChar char="•"/>
                      </a:pPr>
                      <a:r>
                        <a:rPr lang="en-US" dirty="0">
                          <a:effectLst/>
                        </a:rPr>
                        <a:t>Prioritize the use of N95 respirators and facemasks by activity</a:t>
                      </a:r>
                    </a:p>
                    <a:p>
                      <a:pPr fontAlgn="t">
                        <a:buFont typeface="Arial" panose="020B0604020202020204" pitchFamily="34" charset="0"/>
                        <a:buChar char="•"/>
                      </a:pPr>
                      <a:r>
                        <a:rPr lang="en-US" u="sng" dirty="0">
                          <a:solidFill>
                            <a:srgbClr val="075290"/>
                          </a:solidFill>
                          <a:effectLst/>
                          <a:hlinkClick r:id="rId8"/>
                        </a:rPr>
                        <a:t>Additional guidance on crisis capacity strategies</a:t>
                      </a:r>
                      <a:endParaRPr lang="en-US" dirty="0">
                        <a:effectLst/>
                      </a:endParaRPr>
                    </a:p>
                    <a:p>
                      <a:pPr fontAlgn="t">
                        <a:buFont typeface="Arial" panose="020B0604020202020204" pitchFamily="34" charset="0"/>
                        <a:buChar char="•"/>
                      </a:pPr>
                      <a:r>
                        <a:rPr lang="en-US" u="sng" dirty="0">
                          <a:solidFill>
                            <a:srgbClr val="075290"/>
                          </a:solidFill>
                          <a:effectLst/>
                          <a:hlinkClick r:id="rId5"/>
                        </a:rPr>
                        <a:t>Additional guidance on re-use</a:t>
                      </a:r>
                      <a:endParaRPr lang="en-US"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914836026"/>
                  </a:ext>
                </a:extLst>
              </a:tr>
            </a:tbl>
          </a:graphicData>
        </a:graphic>
      </p:graphicFrame>
      <p:sp>
        <p:nvSpPr>
          <p:cNvPr id="8" name="Title 1">
            <a:extLst>
              <a:ext uri="{FF2B5EF4-FFF2-40B4-BE49-F238E27FC236}">
                <a16:creationId xmlns:a16="http://schemas.microsoft.com/office/drawing/2014/main" id="{BD1596C1-0BEC-4B34-A293-6357CE96DE33}"/>
              </a:ext>
            </a:extLst>
          </p:cNvPr>
          <p:cNvSpPr>
            <a:spLocks noGrp="1"/>
          </p:cNvSpPr>
          <p:nvPr>
            <p:ph type="title"/>
          </p:nvPr>
        </p:nvSpPr>
        <p:spPr>
          <a:xfrm>
            <a:off x="334963" y="1"/>
            <a:ext cx="11522075" cy="876687"/>
          </a:xfrm>
        </p:spPr>
        <p:txBody>
          <a:bodyPr/>
          <a:lstStyle/>
          <a:p>
            <a:r>
              <a:rPr lang="en-US" dirty="0"/>
              <a:t>Shortage strategies: N95 respirators</a:t>
            </a:r>
          </a:p>
        </p:txBody>
      </p:sp>
      <p:graphicFrame>
        <p:nvGraphicFramePr>
          <p:cNvPr id="6" name="Table 5">
            <a:extLst>
              <a:ext uri="{FF2B5EF4-FFF2-40B4-BE49-F238E27FC236}">
                <a16:creationId xmlns:a16="http://schemas.microsoft.com/office/drawing/2014/main" id="{C5EBA068-D6C5-4E83-9D0D-AE63C8981178}"/>
              </a:ext>
            </a:extLst>
          </p:cNvPr>
          <p:cNvGraphicFramePr>
            <a:graphicFrameLocks noGrp="1"/>
          </p:cNvGraphicFramePr>
          <p:nvPr>
            <p:extLst>
              <p:ext uri="{D42A27DB-BD31-4B8C-83A1-F6EECF244321}">
                <p14:modId xmlns:p14="http://schemas.microsoft.com/office/powerpoint/2010/main" val="3844017433"/>
              </p:ext>
            </p:extLst>
          </p:nvPr>
        </p:nvGraphicFramePr>
        <p:xfrm>
          <a:off x="334962" y="969483"/>
          <a:ext cx="11522076" cy="396240"/>
        </p:xfrm>
        <a:graphic>
          <a:graphicData uri="http://schemas.openxmlformats.org/drawingml/2006/table">
            <a:tbl>
              <a:tblPr/>
              <a:tblGrid>
                <a:gridCol w="3481664">
                  <a:extLst>
                    <a:ext uri="{9D8B030D-6E8A-4147-A177-3AD203B41FA5}">
                      <a16:colId xmlns:a16="http://schemas.microsoft.com/office/drawing/2014/main" val="1966573554"/>
                    </a:ext>
                  </a:extLst>
                </a:gridCol>
                <a:gridCol w="3765274">
                  <a:extLst>
                    <a:ext uri="{9D8B030D-6E8A-4147-A177-3AD203B41FA5}">
                      <a16:colId xmlns:a16="http://schemas.microsoft.com/office/drawing/2014/main" val="4167874404"/>
                    </a:ext>
                  </a:extLst>
                </a:gridCol>
                <a:gridCol w="4275138">
                  <a:extLst>
                    <a:ext uri="{9D8B030D-6E8A-4147-A177-3AD203B41FA5}">
                      <a16:colId xmlns:a16="http://schemas.microsoft.com/office/drawing/2014/main" val="3585546854"/>
                    </a:ext>
                  </a:extLst>
                </a:gridCol>
              </a:tblGrid>
              <a:tr h="0">
                <a:tc>
                  <a:txBody>
                    <a:bodyPr/>
                    <a:lstStyle/>
                    <a:p>
                      <a:pPr marL="0" indent="0" algn="l" fontAlgn="b">
                        <a:buNone/>
                      </a:pPr>
                      <a:r>
                        <a:rPr lang="en-US" sz="2000" b="1" dirty="0">
                          <a:effectLst/>
                        </a:rPr>
                        <a:t>Conventional</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00B050"/>
                    </a:solidFill>
                  </a:tcPr>
                </a:tc>
                <a:tc>
                  <a:txBody>
                    <a:bodyPr/>
                    <a:lstStyle/>
                    <a:p>
                      <a:pPr marL="0" indent="0" algn="l" fontAlgn="b">
                        <a:buNone/>
                      </a:pPr>
                      <a:r>
                        <a:rPr lang="en-US" sz="2000" b="1" dirty="0">
                          <a:effectLst/>
                        </a:rPr>
                        <a:t>Contingency</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FF00"/>
                    </a:solidFill>
                  </a:tcPr>
                </a:tc>
                <a:tc>
                  <a:txBody>
                    <a:bodyPr/>
                    <a:lstStyle/>
                    <a:p>
                      <a:pPr marL="0" indent="0" algn="l" fontAlgn="b">
                        <a:buNone/>
                      </a:pPr>
                      <a:r>
                        <a:rPr lang="en-US" sz="2000" b="1" dirty="0">
                          <a:effectLst/>
                        </a:rPr>
                        <a:t>Crisis</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0000"/>
                    </a:solidFill>
                  </a:tcPr>
                </a:tc>
                <a:extLst>
                  <a:ext uri="{0D108BD9-81ED-4DB2-BD59-A6C34878D82A}">
                    <a16:rowId xmlns:a16="http://schemas.microsoft.com/office/drawing/2014/main" val="1514990446"/>
                  </a:ext>
                </a:extLst>
              </a:tr>
            </a:tbl>
          </a:graphicData>
        </a:graphic>
      </p:graphicFrame>
      <p:pic>
        <p:nvPicPr>
          <p:cNvPr id="7" name="Picture 5" descr="N95 mask">
            <a:extLst>
              <a:ext uri="{FF2B5EF4-FFF2-40B4-BE49-F238E27FC236}">
                <a16:creationId xmlns:a16="http://schemas.microsoft.com/office/drawing/2014/main" id="{46D16D82-D321-4F4B-B6A1-0C515E603727}"/>
              </a:ext>
            </a:extLst>
          </p:cNvPr>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11171238" y="10566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2494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gendaLineBorder">
            <a:extLst>
              <a:ext uri="{FF2B5EF4-FFF2-40B4-BE49-F238E27FC236}">
                <a16:creationId xmlns:a16="http://schemas.microsoft.com/office/drawing/2014/main" id="{5A710E9F-0774-432A-B964-E7615B0364CB}"/>
              </a:ext>
            </a:extLst>
          </p:cNvPr>
          <p:cNvSpPr/>
          <p:nvPr/>
        </p:nvSpPr>
        <p:spPr bwMode="gray">
          <a:xfrm>
            <a:off x="347664" y="1327563"/>
            <a:ext cx="11496674" cy="548640"/>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5" name="Title 4">
            <a:extLst>
              <a:ext uri="{FF2B5EF4-FFF2-40B4-BE49-F238E27FC236}">
                <a16:creationId xmlns:a16="http://schemas.microsoft.com/office/drawing/2014/main" id="{C3DDC299-B231-40AC-8904-A2199E86E6B1}"/>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6B0B6FD6-6087-4D2E-945D-8F0D8442D5BC}"/>
              </a:ext>
            </a:extLst>
          </p:cNvPr>
          <p:cNvSpPr>
            <a:spLocks noGrp="1"/>
          </p:cNvSpPr>
          <p:nvPr>
            <p:ph idx="1"/>
          </p:nvPr>
        </p:nvSpPr>
        <p:spPr>
          <a:xfrm>
            <a:off x="334964" y="1268413"/>
            <a:ext cx="11522074" cy="5292725"/>
          </a:xfrm>
        </p:spPr>
        <p:txBody>
          <a:bodyPr>
            <a:noAutofit/>
          </a:bodyPr>
          <a:lstStyle/>
          <a:p>
            <a:pPr>
              <a:lnSpc>
                <a:spcPct val="150000"/>
              </a:lnSpc>
              <a:buSzPct val="100000"/>
            </a:pPr>
            <a:r>
              <a:rPr lang="pt-BR" sz="2400" b="1" dirty="0">
                <a:solidFill>
                  <a:srgbClr val="047EBF"/>
                </a:solidFill>
                <a:latin typeface="Arial" panose="020B0604020202020204" pitchFamily="34" charset="0"/>
              </a:rPr>
              <a:t>LTC-MAP PPE reporting statistics</a:t>
            </a:r>
          </a:p>
          <a:p>
            <a:pPr>
              <a:lnSpc>
                <a:spcPct val="150000"/>
              </a:lnSpc>
              <a:buSzPct val="100000"/>
            </a:pPr>
            <a:r>
              <a:rPr lang="en-US" sz="2400" dirty="0">
                <a:solidFill>
                  <a:srgbClr val="000000"/>
                </a:solidFill>
                <a:latin typeface="Arial" panose="020B0604020202020204" pitchFamily="34" charset="0"/>
              </a:rPr>
              <a:t>PPE Burn Rate Calculator usage review</a:t>
            </a:r>
          </a:p>
          <a:p>
            <a:pPr>
              <a:lnSpc>
                <a:spcPct val="150000"/>
              </a:lnSpc>
              <a:buSzPct val="100000"/>
            </a:pPr>
            <a:r>
              <a:rPr lang="pt-BR" sz="2400" dirty="0">
                <a:solidFill>
                  <a:srgbClr val="000000"/>
                </a:solidFill>
                <a:latin typeface="Arial" panose="020B0604020202020204" pitchFamily="34" charset="0"/>
              </a:rPr>
              <a:t>Appendix</a:t>
            </a:r>
          </a:p>
          <a:p>
            <a:pPr lvl="1">
              <a:lnSpc>
                <a:spcPct val="150000"/>
              </a:lnSpc>
              <a:buSzPct val="100000"/>
            </a:pPr>
            <a:r>
              <a:rPr lang="en-US" sz="2200" dirty="0">
                <a:solidFill>
                  <a:srgbClr val="000000"/>
                </a:solidFill>
                <a:latin typeface="Arial" panose="020B0604020202020204" pitchFamily="34" charset="0"/>
              </a:rPr>
              <a:t>Optimizing supply of PPE and other equipment during shortages</a:t>
            </a:r>
          </a:p>
          <a:p>
            <a:pPr lvl="1">
              <a:lnSpc>
                <a:spcPct val="150000"/>
              </a:lnSpc>
              <a:buSzPct val="100000"/>
            </a:pPr>
            <a:r>
              <a:rPr lang="en-US" sz="2200" dirty="0">
                <a:solidFill>
                  <a:srgbClr val="000000"/>
                </a:solidFill>
                <a:latin typeface="Arial" panose="020B0604020202020204" pitchFamily="34" charset="0"/>
              </a:rPr>
              <a:t>PPE usage reminders</a:t>
            </a:r>
          </a:p>
        </p:txBody>
      </p:sp>
    </p:spTree>
    <p:custDataLst>
      <p:tags r:id="rId1"/>
    </p:custDataLst>
    <p:extLst>
      <p:ext uri="{BB962C8B-B14F-4D97-AF65-F5344CB8AC3E}">
        <p14:creationId xmlns:p14="http://schemas.microsoft.com/office/powerpoint/2010/main" val="30873242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7604A6-2CEE-44D0-9E43-681A07A85B05}"/>
              </a:ext>
            </a:extLst>
          </p:cNvPr>
          <p:cNvGraphicFramePr>
            <a:graphicFrameLocks noGrp="1"/>
          </p:cNvGraphicFramePr>
          <p:nvPr>
            <p:extLst>
              <p:ext uri="{D42A27DB-BD31-4B8C-83A1-F6EECF244321}">
                <p14:modId xmlns:p14="http://schemas.microsoft.com/office/powerpoint/2010/main" val="1481241941"/>
              </p:ext>
            </p:extLst>
          </p:nvPr>
        </p:nvGraphicFramePr>
        <p:xfrm>
          <a:off x="334962" y="1365723"/>
          <a:ext cx="11522076" cy="4511040"/>
        </p:xfrm>
        <a:graphic>
          <a:graphicData uri="http://schemas.openxmlformats.org/drawingml/2006/table">
            <a:tbl>
              <a:tblPr/>
              <a:tblGrid>
                <a:gridCol w="3484563">
                  <a:extLst>
                    <a:ext uri="{9D8B030D-6E8A-4147-A177-3AD203B41FA5}">
                      <a16:colId xmlns:a16="http://schemas.microsoft.com/office/drawing/2014/main" val="309738428"/>
                    </a:ext>
                  </a:extLst>
                </a:gridCol>
                <a:gridCol w="3771900">
                  <a:extLst>
                    <a:ext uri="{9D8B030D-6E8A-4147-A177-3AD203B41FA5}">
                      <a16:colId xmlns:a16="http://schemas.microsoft.com/office/drawing/2014/main" val="4089378859"/>
                    </a:ext>
                  </a:extLst>
                </a:gridCol>
                <a:gridCol w="4265613">
                  <a:extLst>
                    <a:ext uri="{9D8B030D-6E8A-4147-A177-3AD203B41FA5}">
                      <a16:colId xmlns:a16="http://schemas.microsoft.com/office/drawing/2014/main" val="3179626298"/>
                    </a:ext>
                  </a:extLst>
                </a:gridCol>
              </a:tblGrid>
              <a:tr h="0">
                <a:tc>
                  <a:txBody>
                    <a:bodyPr/>
                    <a:lstStyle/>
                    <a:p>
                      <a:pPr fontAlgn="t">
                        <a:buFont typeface="Arial" panose="020B0604020202020204" pitchFamily="34" charset="0"/>
                        <a:buChar char="•"/>
                      </a:pPr>
                      <a:r>
                        <a:rPr lang="en-US" dirty="0">
                          <a:effectLst/>
                        </a:rPr>
                        <a:t>Use facemasks according to product labeling and local, state, and federal requirements</a:t>
                      </a:r>
                    </a:p>
                    <a:p>
                      <a:pPr fontAlgn="t">
                        <a:buFont typeface="Arial" panose="020B0604020202020204" pitchFamily="34" charset="0"/>
                        <a:buChar char="•"/>
                      </a:pPr>
                      <a:r>
                        <a:rPr lang="en-US" u="sng" dirty="0">
                          <a:solidFill>
                            <a:srgbClr val="075290"/>
                          </a:solidFill>
                          <a:effectLst/>
                          <a:hlinkClick r:id="rId2"/>
                        </a:rPr>
                        <a:t>Additional guidance</a:t>
                      </a:r>
                      <a:endParaRPr lang="en-US"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dirty="0">
                          <a:effectLst/>
                        </a:rPr>
                        <a:t>Place facemasks in a secure and monitored site</a:t>
                      </a:r>
                    </a:p>
                    <a:p>
                      <a:pPr fontAlgn="t">
                        <a:buFont typeface="Arial" panose="020B0604020202020204" pitchFamily="34" charset="0"/>
                        <a:buChar char="•"/>
                      </a:pPr>
                      <a:r>
                        <a:rPr lang="en-US" dirty="0">
                          <a:effectLst/>
                        </a:rPr>
                        <a:t>Provide facemasks to symptomatic patients upon check-in at entry points</a:t>
                      </a:r>
                    </a:p>
                    <a:p>
                      <a:pPr fontAlgn="t">
                        <a:buFont typeface="Arial" panose="020B0604020202020204" pitchFamily="34" charset="0"/>
                        <a:buChar char="•"/>
                      </a:pPr>
                      <a:r>
                        <a:rPr lang="en-US" dirty="0">
                          <a:effectLst/>
                        </a:rPr>
                        <a:t>Implement extended use of facemasks</a:t>
                      </a:r>
                    </a:p>
                    <a:p>
                      <a:pPr fontAlgn="t">
                        <a:buFont typeface="Arial" panose="020B0604020202020204" pitchFamily="34" charset="0"/>
                        <a:buChar char="•"/>
                      </a:pPr>
                      <a:r>
                        <a:rPr lang="en-US" dirty="0">
                          <a:effectLst/>
                        </a:rPr>
                        <a:t>Restrict facemasks for use by HCP, rather than asymptomatic patients (who might use cloth face coverings) for source control</a:t>
                      </a:r>
                    </a:p>
                    <a:p>
                      <a:pPr fontAlgn="t">
                        <a:buFont typeface="Arial" panose="020B0604020202020204" pitchFamily="34" charset="0"/>
                        <a:buChar char="•"/>
                      </a:pPr>
                      <a:r>
                        <a:rPr lang="en-US" u="sng" dirty="0">
                          <a:solidFill>
                            <a:srgbClr val="075290"/>
                          </a:solidFill>
                          <a:effectLst/>
                          <a:hlinkClick r:id="rId3"/>
                        </a:rPr>
                        <a:t>Additional guidance</a:t>
                      </a:r>
                      <a:endParaRPr lang="en-US"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dirty="0">
                          <a:effectLst/>
                        </a:rPr>
                        <a:t>Use facemasks beyond the manufacturer-designated shelf life during patient care activities</a:t>
                      </a:r>
                    </a:p>
                    <a:p>
                      <a:pPr fontAlgn="t">
                        <a:buFont typeface="Arial" panose="020B0604020202020204" pitchFamily="34" charset="0"/>
                        <a:buChar char="•"/>
                      </a:pPr>
                      <a:r>
                        <a:rPr lang="en-US" dirty="0">
                          <a:effectLst/>
                        </a:rPr>
                        <a:t>Implement limited re-use of facemasks</a:t>
                      </a:r>
                    </a:p>
                    <a:p>
                      <a:pPr fontAlgn="t">
                        <a:buFont typeface="Arial" panose="020B0604020202020204" pitchFamily="34" charset="0"/>
                        <a:buChar char="•"/>
                      </a:pPr>
                      <a:r>
                        <a:rPr lang="en-US" dirty="0">
                          <a:effectLst/>
                        </a:rPr>
                        <a:t>Prioritize facemasks for selected activities such as essential surgeries, activities where splashes and sprays are anticipated, prolonged face-to-face contact with an infectious patient, and aerosol-generating procedures</a:t>
                      </a:r>
                    </a:p>
                    <a:p>
                      <a:pPr fontAlgn="t"/>
                      <a:r>
                        <a:rPr lang="en-US" i="1" dirty="0">
                          <a:effectLst/>
                        </a:rPr>
                        <a:t>When no facemasks are available:</a:t>
                      </a:r>
                      <a:endParaRPr lang="en-US" dirty="0">
                        <a:effectLst/>
                      </a:endParaRPr>
                    </a:p>
                    <a:p>
                      <a:pPr fontAlgn="t">
                        <a:buFont typeface="Arial" panose="020B0604020202020204" pitchFamily="34" charset="0"/>
                        <a:buChar char="•"/>
                      </a:pPr>
                      <a:r>
                        <a:rPr lang="en-US" dirty="0">
                          <a:effectLst/>
                        </a:rPr>
                        <a:t>Use a face shield that covers the entire front (that extends to the chin or below) and sides of the face with no facemask</a:t>
                      </a:r>
                    </a:p>
                    <a:p>
                      <a:pPr fontAlgn="t">
                        <a:buFont typeface="Arial" panose="020B0604020202020204" pitchFamily="34" charset="0"/>
                        <a:buChar char="•"/>
                      </a:pPr>
                      <a:r>
                        <a:rPr lang="en-US" u="sng" dirty="0">
                          <a:solidFill>
                            <a:srgbClr val="075290"/>
                          </a:solidFill>
                          <a:effectLst/>
                          <a:hlinkClick r:id="rId4"/>
                        </a:rPr>
                        <a:t>Additional guidance</a:t>
                      </a:r>
                      <a:endParaRPr lang="en-US"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914836026"/>
                  </a:ext>
                </a:extLst>
              </a:tr>
            </a:tbl>
          </a:graphicData>
        </a:graphic>
      </p:graphicFrame>
      <p:sp>
        <p:nvSpPr>
          <p:cNvPr id="8" name="Title 1">
            <a:extLst>
              <a:ext uri="{FF2B5EF4-FFF2-40B4-BE49-F238E27FC236}">
                <a16:creationId xmlns:a16="http://schemas.microsoft.com/office/drawing/2014/main" id="{BD1596C1-0BEC-4B34-A293-6357CE96DE33}"/>
              </a:ext>
            </a:extLst>
          </p:cNvPr>
          <p:cNvSpPr>
            <a:spLocks noGrp="1"/>
          </p:cNvSpPr>
          <p:nvPr>
            <p:ph type="title"/>
          </p:nvPr>
        </p:nvSpPr>
        <p:spPr>
          <a:xfrm>
            <a:off x="334963" y="1"/>
            <a:ext cx="11522075" cy="876687"/>
          </a:xfrm>
        </p:spPr>
        <p:txBody>
          <a:bodyPr/>
          <a:lstStyle/>
          <a:p>
            <a:r>
              <a:rPr lang="en-US" dirty="0"/>
              <a:t>Shortage strategies: facemasks	</a:t>
            </a:r>
          </a:p>
        </p:txBody>
      </p:sp>
      <p:graphicFrame>
        <p:nvGraphicFramePr>
          <p:cNvPr id="7" name="Table 6">
            <a:extLst>
              <a:ext uri="{FF2B5EF4-FFF2-40B4-BE49-F238E27FC236}">
                <a16:creationId xmlns:a16="http://schemas.microsoft.com/office/drawing/2014/main" id="{66EBB93C-A531-4273-83E5-1B2B68E86981}"/>
              </a:ext>
            </a:extLst>
          </p:cNvPr>
          <p:cNvGraphicFramePr>
            <a:graphicFrameLocks noGrp="1"/>
          </p:cNvGraphicFramePr>
          <p:nvPr>
            <p:extLst>
              <p:ext uri="{D42A27DB-BD31-4B8C-83A1-F6EECF244321}">
                <p14:modId xmlns:p14="http://schemas.microsoft.com/office/powerpoint/2010/main" val="1640599968"/>
              </p:ext>
            </p:extLst>
          </p:nvPr>
        </p:nvGraphicFramePr>
        <p:xfrm>
          <a:off x="334962" y="969483"/>
          <a:ext cx="11522076" cy="396240"/>
        </p:xfrm>
        <a:graphic>
          <a:graphicData uri="http://schemas.openxmlformats.org/drawingml/2006/table">
            <a:tbl>
              <a:tblPr/>
              <a:tblGrid>
                <a:gridCol w="3481664">
                  <a:extLst>
                    <a:ext uri="{9D8B030D-6E8A-4147-A177-3AD203B41FA5}">
                      <a16:colId xmlns:a16="http://schemas.microsoft.com/office/drawing/2014/main" val="1966573554"/>
                    </a:ext>
                  </a:extLst>
                </a:gridCol>
                <a:gridCol w="3765274">
                  <a:extLst>
                    <a:ext uri="{9D8B030D-6E8A-4147-A177-3AD203B41FA5}">
                      <a16:colId xmlns:a16="http://schemas.microsoft.com/office/drawing/2014/main" val="4167874404"/>
                    </a:ext>
                  </a:extLst>
                </a:gridCol>
                <a:gridCol w="4275138">
                  <a:extLst>
                    <a:ext uri="{9D8B030D-6E8A-4147-A177-3AD203B41FA5}">
                      <a16:colId xmlns:a16="http://schemas.microsoft.com/office/drawing/2014/main" val="3585546854"/>
                    </a:ext>
                  </a:extLst>
                </a:gridCol>
              </a:tblGrid>
              <a:tr h="0">
                <a:tc>
                  <a:txBody>
                    <a:bodyPr/>
                    <a:lstStyle/>
                    <a:p>
                      <a:pPr marL="0" indent="0" algn="l" fontAlgn="b">
                        <a:buNone/>
                      </a:pPr>
                      <a:r>
                        <a:rPr lang="en-US" sz="2000" b="1" dirty="0">
                          <a:effectLst/>
                        </a:rPr>
                        <a:t>Conventional</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00B050"/>
                    </a:solidFill>
                  </a:tcPr>
                </a:tc>
                <a:tc>
                  <a:txBody>
                    <a:bodyPr/>
                    <a:lstStyle/>
                    <a:p>
                      <a:pPr marL="0" indent="0" algn="l" fontAlgn="b">
                        <a:buNone/>
                      </a:pPr>
                      <a:r>
                        <a:rPr lang="en-US" sz="2000" b="1" dirty="0">
                          <a:effectLst/>
                        </a:rPr>
                        <a:t>Contingency</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FF00"/>
                    </a:solidFill>
                  </a:tcPr>
                </a:tc>
                <a:tc>
                  <a:txBody>
                    <a:bodyPr/>
                    <a:lstStyle/>
                    <a:p>
                      <a:pPr marL="0" indent="0" algn="l" fontAlgn="b">
                        <a:buNone/>
                      </a:pPr>
                      <a:r>
                        <a:rPr lang="en-US" sz="2000" b="1" dirty="0">
                          <a:effectLst/>
                        </a:rPr>
                        <a:t>Crisis</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0000"/>
                    </a:solidFill>
                  </a:tcPr>
                </a:tc>
                <a:extLst>
                  <a:ext uri="{0D108BD9-81ED-4DB2-BD59-A6C34878D82A}">
                    <a16:rowId xmlns:a16="http://schemas.microsoft.com/office/drawing/2014/main" val="1514990446"/>
                  </a:ext>
                </a:extLst>
              </a:tr>
            </a:tbl>
          </a:graphicData>
        </a:graphic>
      </p:graphicFrame>
      <p:pic>
        <p:nvPicPr>
          <p:cNvPr id="9" name="Picture 6" descr="facemasks">
            <a:extLst>
              <a:ext uri="{FF2B5EF4-FFF2-40B4-BE49-F238E27FC236}">
                <a16:creationId xmlns:a16="http://schemas.microsoft.com/office/drawing/2014/main" id="{64C1FDA0-2C71-4DC3-8265-A8D7F0ED9C31}"/>
              </a:ext>
            </a:extLst>
          </p:cNvPr>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11171238" y="10566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946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7604A6-2CEE-44D0-9E43-681A07A85B05}"/>
              </a:ext>
            </a:extLst>
          </p:cNvPr>
          <p:cNvGraphicFramePr>
            <a:graphicFrameLocks noGrp="1"/>
          </p:cNvGraphicFramePr>
          <p:nvPr>
            <p:extLst>
              <p:ext uri="{D42A27DB-BD31-4B8C-83A1-F6EECF244321}">
                <p14:modId xmlns:p14="http://schemas.microsoft.com/office/powerpoint/2010/main" val="2598507083"/>
              </p:ext>
            </p:extLst>
          </p:nvPr>
        </p:nvGraphicFramePr>
        <p:xfrm>
          <a:off x="334962" y="1365723"/>
          <a:ext cx="11522076" cy="3048000"/>
        </p:xfrm>
        <a:graphic>
          <a:graphicData uri="http://schemas.openxmlformats.org/drawingml/2006/table">
            <a:tbl>
              <a:tblPr/>
              <a:tblGrid>
                <a:gridCol w="3475038">
                  <a:extLst>
                    <a:ext uri="{9D8B030D-6E8A-4147-A177-3AD203B41FA5}">
                      <a16:colId xmlns:a16="http://schemas.microsoft.com/office/drawing/2014/main" val="309738428"/>
                    </a:ext>
                  </a:extLst>
                </a:gridCol>
                <a:gridCol w="3781425">
                  <a:extLst>
                    <a:ext uri="{9D8B030D-6E8A-4147-A177-3AD203B41FA5}">
                      <a16:colId xmlns:a16="http://schemas.microsoft.com/office/drawing/2014/main" val="4089378859"/>
                    </a:ext>
                  </a:extLst>
                </a:gridCol>
                <a:gridCol w="4265613">
                  <a:extLst>
                    <a:ext uri="{9D8B030D-6E8A-4147-A177-3AD203B41FA5}">
                      <a16:colId xmlns:a16="http://schemas.microsoft.com/office/drawing/2014/main" val="3179626298"/>
                    </a:ext>
                  </a:extLst>
                </a:gridCol>
              </a:tblGrid>
              <a:tr h="0">
                <a:tc>
                  <a:txBody>
                    <a:bodyPr/>
                    <a:lstStyle/>
                    <a:p>
                      <a:pPr fontAlgn="t">
                        <a:buFont typeface="Arial" panose="020B0604020202020204" pitchFamily="34" charset="0"/>
                        <a:buChar char="•"/>
                      </a:pPr>
                      <a:r>
                        <a:rPr lang="en-US" dirty="0">
                          <a:effectLst/>
                        </a:rPr>
                        <a:t>Use </a:t>
                      </a:r>
                      <a:r>
                        <a:rPr lang="en-US" u="sng" dirty="0">
                          <a:solidFill>
                            <a:srgbClr val="075290"/>
                          </a:solidFill>
                          <a:effectLst/>
                          <a:hlinkClick r:id="rId2"/>
                        </a:rPr>
                        <a:t>isolation gown alternatives</a:t>
                      </a:r>
                      <a:r>
                        <a:rPr lang="en-US" dirty="0">
                          <a:effectLst/>
                        </a:rPr>
                        <a:t> that offer equivalent or higher protection</a:t>
                      </a:r>
                    </a:p>
                    <a:p>
                      <a:pPr fontAlgn="t">
                        <a:buFont typeface="Arial" panose="020B0604020202020204" pitchFamily="34" charset="0"/>
                        <a:buChar char="•"/>
                      </a:pPr>
                      <a:r>
                        <a:rPr lang="en-US" u="sng" dirty="0">
                          <a:solidFill>
                            <a:srgbClr val="075290"/>
                          </a:solidFill>
                          <a:effectLst/>
                          <a:hlinkClick r:id="rId3"/>
                        </a:rPr>
                        <a:t>Additional guidance</a:t>
                      </a:r>
                      <a:endParaRPr lang="en-US"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dirty="0">
                          <a:effectLst/>
                        </a:rPr>
                        <a:t>Shift gown use toward cloth isolation gowns</a:t>
                      </a:r>
                    </a:p>
                    <a:p>
                      <a:pPr fontAlgn="t">
                        <a:buFont typeface="Arial" panose="020B0604020202020204" pitchFamily="34" charset="0"/>
                        <a:buChar char="•"/>
                      </a:pPr>
                      <a:r>
                        <a:rPr lang="en-US" dirty="0">
                          <a:effectLst/>
                        </a:rPr>
                        <a:t>Consider the use of </a:t>
                      </a:r>
                      <a:r>
                        <a:rPr lang="en-US" u="sng" dirty="0">
                          <a:solidFill>
                            <a:srgbClr val="075290"/>
                          </a:solidFill>
                          <a:effectLst/>
                          <a:hlinkClick r:id="rId4"/>
                        </a:rPr>
                        <a:t>coveralls</a:t>
                      </a:r>
                      <a:endParaRPr lang="en-US" dirty="0">
                        <a:effectLst/>
                      </a:endParaRPr>
                    </a:p>
                    <a:p>
                      <a:pPr fontAlgn="t">
                        <a:buFont typeface="Arial" panose="020B0604020202020204" pitchFamily="34" charset="0"/>
                        <a:buChar char="•"/>
                      </a:pPr>
                      <a:r>
                        <a:rPr lang="en-US" dirty="0">
                          <a:effectLst/>
                        </a:rPr>
                        <a:t>Use gowns beyond the manufacturer-designated shelf life for training</a:t>
                      </a:r>
                    </a:p>
                    <a:p>
                      <a:pPr fontAlgn="t">
                        <a:buFont typeface="Arial" panose="020B0604020202020204" pitchFamily="34" charset="0"/>
                        <a:buChar char="•"/>
                      </a:pPr>
                      <a:r>
                        <a:rPr lang="en-US" dirty="0">
                          <a:effectLst/>
                        </a:rPr>
                        <a:t>Use </a:t>
                      </a:r>
                      <a:r>
                        <a:rPr lang="en-US" u="sng" dirty="0">
                          <a:solidFill>
                            <a:srgbClr val="075290"/>
                          </a:solidFill>
                          <a:effectLst/>
                          <a:hlinkClick r:id="rId2"/>
                        </a:rPr>
                        <a:t>gowns or coveralls conforming to international standards</a:t>
                      </a:r>
                      <a:endParaRPr lang="en-US" dirty="0">
                        <a:effectLst/>
                      </a:endParaRPr>
                    </a:p>
                    <a:p>
                      <a:pPr fontAlgn="t">
                        <a:buFont typeface="Arial" panose="020B0604020202020204" pitchFamily="34" charset="0"/>
                        <a:buChar char="•"/>
                      </a:pPr>
                      <a:r>
                        <a:rPr lang="en-US" u="sng" dirty="0">
                          <a:solidFill>
                            <a:srgbClr val="075290"/>
                          </a:solidFill>
                          <a:effectLst/>
                          <a:hlinkClick r:id="rId5"/>
                        </a:rPr>
                        <a:t>Additional guidance</a:t>
                      </a:r>
                      <a:endParaRPr lang="en-US"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dirty="0">
                          <a:effectLst/>
                        </a:rPr>
                        <a:t>Extend the use of isolation gowns</a:t>
                      </a:r>
                    </a:p>
                    <a:p>
                      <a:pPr fontAlgn="t">
                        <a:buFont typeface="Arial" panose="020B0604020202020204" pitchFamily="34" charset="0"/>
                        <a:buChar char="•"/>
                      </a:pPr>
                      <a:r>
                        <a:rPr lang="en-US" dirty="0">
                          <a:effectLst/>
                        </a:rPr>
                        <a:t>Re-use cloth isolation gowns</a:t>
                      </a:r>
                    </a:p>
                    <a:p>
                      <a:pPr fontAlgn="t">
                        <a:buFont typeface="Arial" panose="020B0604020202020204" pitchFamily="34" charset="0"/>
                        <a:buChar char="•"/>
                      </a:pPr>
                      <a:r>
                        <a:rPr lang="en-US" dirty="0">
                          <a:effectLst/>
                        </a:rPr>
                        <a:t>Prioritize gowns for activities where splashes and sprays are anticipated and during high-contact patient care</a:t>
                      </a:r>
                    </a:p>
                    <a:p>
                      <a:pPr fontAlgn="t"/>
                      <a:r>
                        <a:rPr lang="en-US" i="1" dirty="0">
                          <a:effectLst/>
                        </a:rPr>
                        <a:t>When no gowns are available:</a:t>
                      </a:r>
                      <a:endParaRPr lang="en-US" dirty="0">
                        <a:effectLst/>
                      </a:endParaRPr>
                    </a:p>
                    <a:p>
                      <a:pPr fontAlgn="t">
                        <a:buFont typeface="Arial" panose="020B0604020202020204" pitchFamily="34" charset="0"/>
                        <a:buChar char="•"/>
                      </a:pPr>
                      <a:r>
                        <a:rPr lang="en-US" dirty="0">
                          <a:effectLst/>
                        </a:rPr>
                        <a:t>Consider using gown alternatives that have not been evaluated as effective</a:t>
                      </a:r>
                    </a:p>
                    <a:p>
                      <a:pPr fontAlgn="t">
                        <a:buFont typeface="Arial" panose="020B0604020202020204" pitchFamily="34" charset="0"/>
                        <a:buChar char="•"/>
                      </a:pPr>
                      <a:r>
                        <a:rPr lang="en-US" u="sng" dirty="0">
                          <a:solidFill>
                            <a:srgbClr val="075290"/>
                          </a:solidFill>
                          <a:effectLst/>
                          <a:hlinkClick r:id="rId6"/>
                        </a:rPr>
                        <a:t>Additional guidance</a:t>
                      </a:r>
                      <a:endParaRPr lang="en-US"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914836026"/>
                  </a:ext>
                </a:extLst>
              </a:tr>
            </a:tbl>
          </a:graphicData>
        </a:graphic>
      </p:graphicFrame>
      <p:sp>
        <p:nvSpPr>
          <p:cNvPr id="8" name="Title 1">
            <a:extLst>
              <a:ext uri="{FF2B5EF4-FFF2-40B4-BE49-F238E27FC236}">
                <a16:creationId xmlns:a16="http://schemas.microsoft.com/office/drawing/2014/main" id="{BD1596C1-0BEC-4B34-A293-6357CE96DE33}"/>
              </a:ext>
            </a:extLst>
          </p:cNvPr>
          <p:cNvSpPr>
            <a:spLocks noGrp="1"/>
          </p:cNvSpPr>
          <p:nvPr>
            <p:ph type="title"/>
          </p:nvPr>
        </p:nvSpPr>
        <p:spPr>
          <a:xfrm>
            <a:off x="334963" y="1"/>
            <a:ext cx="11522075" cy="876687"/>
          </a:xfrm>
        </p:spPr>
        <p:txBody>
          <a:bodyPr/>
          <a:lstStyle/>
          <a:p>
            <a:r>
              <a:rPr lang="en-US" dirty="0"/>
              <a:t>Shortage strategies: gowns</a:t>
            </a:r>
          </a:p>
        </p:txBody>
      </p:sp>
      <p:graphicFrame>
        <p:nvGraphicFramePr>
          <p:cNvPr id="7" name="Table 6">
            <a:extLst>
              <a:ext uri="{FF2B5EF4-FFF2-40B4-BE49-F238E27FC236}">
                <a16:creationId xmlns:a16="http://schemas.microsoft.com/office/drawing/2014/main" id="{6BB53C48-9A5F-4F35-BE3B-0F9C1F7AD178}"/>
              </a:ext>
            </a:extLst>
          </p:cNvPr>
          <p:cNvGraphicFramePr>
            <a:graphicFrameLocks noGrp="1"/>
          </p:cNvGraphicFramePr>
          <p:nvPr>
            <p:extLst>
              <p:ext uri="{D42A27DB-BD31-4B8C-83A1-F6EECF244321}">
                <p14:modId xmlns:p14="http://schemas.microsoft.com/office/powerpoint/2010/main" val="1640599968"/>
              </p:ext>
            </p:extLst>
          </p:nvPr>
        </p:nvGraphicFramePr>
        <p:xfrm>
          <a:off x="334962" y="969483"/>
          <a:ext cx="11522076" cy="396240"/>
        </p:xfrm>
        <a:graphic>
          <a:graphicData uri="http://schemas.openxmlformats.org/drawingml/2006/table">
            <a:tbl>
              <a:tblPr/>
              <a:tblGrid>
                <a:gridCol w="3481664">
                  <a:extLst>
                    <a:ext uri="{9D8B030D-6E8A-4147-A177-3AD203B41FA5}">
                      <a16:colId xmlns:a16="http://schemas.microsoft.com/office/drawing/2014/main" val="1966573554"/>
                    </a:ext>
                  </a:extLst>
                </a:gridCol>
                <a:gridCol w="3765274">
                  <a:extLst>
                    <a:ext uri="{9D8B030D-6E8A-4147-A177-3AD203B41FA5}">
                      <a16:colId xmlns:a16="http://schemas.microsoft.com/office/drawing/2014/main" val="4167874404"/>
                    </a:ext>
                  </a:extLst>
                </a:gridCol>
                <a:gridCol w="4275138">
                  <a:extLst>
                    <a:ext uri="{9D8B030D-6E8A-4147-A177-3AD203B41FA5}">
                      <a16:colId xmlns:a16="http://schemas.microsoft.com/office/drawing/2014/main" val="3585546854"/>
                    </a:ext>
                  </a:extLst>
                </a:gridCol>
              </a:tblGrid>
              <a:tr h="0">
                <a:tc>
                  <a:txBody>
                    <a:bodyPr/>
                    <a:lstStyle/>
                    <a:p>
                      <a:pPr marL="0" indent="0" algn="l" fontAlgn="b">
                        <a:buNone/>
                      </a:pPr>
                      <a:r>
                        <a:rPr lang="en-US" sz="2000" b="1" dirty="0">
                          <a:effectLst/>
                        </a:rPr>
                        <a:t>Conventional</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00B050"/>
                    </a:solidFill>
                  </a:tcPr>
                </a:tc>
                <a:tc>
                  <a:txBody>
                    <a:bodyPr/>
                    <a:lstStyle/>
                    <a:p>
                      <a:pPr marL="0" indent="0" algn="l" fontAlgn="b">
                        <a:buNone/>
                      </a:pPr>
                      <a:r>
                        <a:rPr lang="en-US" sz="2000" b="1" dirty="0">
                          <a:effectLst/>
                        </a:rPr>
                        <a:t>Contingency</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FF00"/>
                    </a:solidFill>
                  </a:tcPr>
                </a:tc>
                <a:tc>
                  <a:txBody>
                    <a:bodyPr/>
                    <a:lstStyle/>
                    <a:p>
                      <a:pPr marL="0" indent="0" algn="l" fontAlgn="b">
                        <a:buNone/>
                      </a:pPr>
                      <a:r>
                        <a:rPr lang="en-US" sz="2000" b="1" dirty="0">
                          <a:effectLst/>
                        </a:rPr>
                        <a:t>Crisis</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0000"/>
                    </a:solidFill>
                  </a:tcPr>
                </a:tc>
                <a:extLst>
                  <a:ext uri="{0D108BD9-81ED-4DB2-BD59-A6C34878D82A}">
                    <a16:rowId xmlns:a16="http://schemas.microsoft.com/office/drawing/2014/main" val="1514990446"/>
                  </a:ext>
                </a:extLst>
              </a:tr>
            </a:tbl>
          </a:graphicData>
        </a:graphic>
      </p:graphicFrame>
      <p:pic>
        <p:nvPicPr>
          <p:cNvPr id="9" name="Picture 8" descr="gowns">
            <a:extLst>
              <a:ext uri="{FF2B5EF4-FFF2-40B4-BE49-F238E27FC236}">
                <a16:creationId xmlns:a16="http://schemas.microsoft.com/office/drawing/2014/main" id="{403AE5BE-BB62-4DDA-A120-074EFAF34975}"/>
              </a:ext>
            </a:extLst>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11171238" y="10566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8806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7604A6-2CEE-44D0-9E43-681A07A85B05}"/>
              </a:ext>
            </a:extLst>
          </p:cNvPr>
          <p:cNvGraphicFramePr>
            <a:graphicFrameLocks noGrp="1"/>
          </p:cNvGraphicFramePr>
          <p:nvPr>
            <p:extLst>
              <p:ext uri="{D42A27DB-BD31-4B8C-83A1-F6EECF244321}">
                <p14:modId xmlns:p14="http://schemas.microsoft.com/office/powerpoint/2010/main" val="2907105376"/>
              </p:ext>
            </p:extLst>
          </p:nvPr>
        </p:nvGraphicFramePr>
        <p:xfrm>
          <a:off x="334962" y="1365723"/>
          <a:ext cx="11522076" cy="3017520"/>
        </p:xfrm>
        <a:graphic>
          <a:graphicData uri="http://schemas.openxmlformats.org/drawingml/2006/table">
            <a:tbl>
              <a:tblPr/>
              <a:tblGrid>
                <a:gridCol w="3484563">
                  <a:extLst>
                    <a:ext uri="{9D8B030D-6E8A-4147-A177-3AD203B41FA5}">
                      <a16:colId xmlns:a16="http://schemas.microsoft.com/office/drawing/2014/main" val="309738428"/>
                    </a:ext>
                  </a:extLst>
                </a:gridCol>
                <a:gridCol w="3771900">
                  <a:extLst>
                    <a:ext uri="{9D8B030D-6E8A-4147-A177-3AD203B41FA5}">
                      <a16:colId xmlns:a16="http://schemas.microsoft.com/office/drawing/2014/main" val="4089378859"/>
                    </a:ext>
                  </a:extLst>
                </a:gridCol>
                <a:gridCol w="4265613">
                  <a:extLst>
                    <a:ext uri="{9D8B030D-6E8A-4147-A177-3AD203B41FA5}">
                      <a16:colId xmlns:a16="http://schemas.microsoft.com/office/drawing/2014/main" val="3179626298"/>
                    </a:ext>
                  </a:extLst>
                </a:gridCol>
              </a:tblGrid>
              <a:tr h="0">
                <a:tc>
                  <a:txBody>
                    <a:bodyPr/>
                    <a:lstStyle/>
                    <a:p>
                      <a:pPr fontAlgn="t">
                        <a:buFont typeface="Arial" panose="020B0604020202020204" pitchFamily="34" charset="0"/>
                        <a:buChar char="•"/>
                      </a:pPr>
                      <a:r>
                        <a:rPr lang="en-US" sz="1800" dirty="0">
                          <a:effectLst/>
                        </a:rPr>
                        <a:t>Use eye protection according to product labeling and local, state, and federal requirements</a:t>
                      </a:r>
                    </a:p>
                    <a:p>
                      <a:pPr fontAlgn="t">
                        <a:buFont typeface="Arial" panose="020B0604020202020204" pitchFamily="34" charset="0"/>
                        <a:buChar char="•"/>
                      </a:pPr>
                      <a:r>
                        <a:rPr lang="en-US" sz="1800" u="sng" dirty="0">
                          <a:solidFill>
                            <a:srgbClr val="075290"/>
                          </a:solidFill>
                          <a:effectLst/>
                          <a:hlinkClick r:id="rId2"/>
                        </a:rPr>
                        <a:t>Additional guidance</a:t>
                      </a:r>
                      <a:endParaRPr lang="en-US" sz="1800"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1800" dirty="0">
                          <a:effectLst/>
                        </a:rPr>
                        <a:t>Shift eye protection supplies from disposable to re-usable devices</a:t>
                      </a:r>
                    </a:p>
                    <a:p>
                      <a:pPr fontAlgn="t">
                        <a:buFont typeface="Arial" panose="020B0604020202020204" pitchFamily="34" charset="0"/>
                        <a:buChar char="•"/>
                      </a:pPr>
                      <a:r>
                        <a:rPr lang="en-US" sz="1800" dirty="0">
                          <a:effectLst/>
                        </a:rPr>
                        <a:t>Extend the use of eye protection</a:t>
                      </a:r>
                    </a:p>
                    <a:p>
                      <a:pPr fontAlgn="t">
                        <a:buFont typeface="Arial" panose="020B0604020202020204" pitchFamily="34" charset="0"/>
                        <a:buChar char="•"/>
                      </a:pPr>
                      <a:r>
                        <a:rPr lang="en-US" sz="1800" u="sng" dirty="0">
                          <a:solidFill>
                            <a:srgbClr val="075290"/>
                          </a:solidFill>
                          <a:effectLst/>
                          <a:hlinkClick r:id="rId3"/>
                        </a:rPr>
                        <a:t>Additional guidance</a:t>
                      </a:r>
                      <a:endParaRPr lang="en-US" sz="1800"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1800" dirty="0">
                          <a:effectLst/>
                        </a:rPr>
                        <a:t>Use eye protection devices beyond the manufacturer-designated shelf life</a:t>
                      </a:r>
                    </a:p>
                    <a:p>
                      <a:pPr fontAlgn="t">
                        <a:buFont typeface="Arial" panose="020B0604020202020204" pitchFamily="34" charset="0"/>
                        <a:buChar char="•"/>
                      </a:pPr>
                      <a:r>
                        <a:rPr lang="en-US" sz="1800" dirty="0">
                          <a:effectLst/>
                        </a:rPr>
                        <a:t>Prioritize eye protection for activities where splashes and sprays are anticipated, or where prolonged face-to-face or close contact is unavoidable</a:t>
                      </a:r>
                    </a:p>
                    <a:p>
                      <a:pPr fontAlgn="t">
                        <a:buFont typeface="Arial" panose="020B0604020202020204" pitchFamily="34" charset="0"/>
                        <a:buChar char="•"/>
                      </a:pPr>
                      <a:r>
                        <a:rPr lang="en-US" sz="1800" dirty="0">
                          <a:effectLst/>
                        </a:rPr>
                        <a:t>Consider using safety glasses that cover the sides of eyes</a:t>
                      </a:r>
                    </a:p>
                    <a:p>
                      <a:pPr fontAlgn="t">
                        <a:buFont typeface="Arial" panose="020B0604020202020204" pitchFamily="34" charset="0"/>
                        <a:buChar char="•"/>
                      </a:pPr>
                      <a:r>
                        <a:rPr lang="en-US" sz="1800" u="sng" dirty="0">
                          <a:solidFill>
                            <a:srgbClr val="075290"/>
                          </a:solidFill>
                          <a:effectLst/>
                          <a:hlinkClick r:id="rId4"/>
                        </a:rPr>
                        <a:t>Additional guidance</a:t>
                      </a:r>
                      <a:endParaRPr lang="en-US" sz="1800"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914836026"/>
                  </a:ext>
                </a:extLst>
              </a:tr>
            </a:tbl>
          </a:graphicData>
        </a:graphic>
      </p:graphicFrame>
      <p:sp>
        <p:nvSpPr>
          <p:cNvPr id="8" name="Title 1">
            <a:extLst>
              <a:ext uri="{FF2B5EF4-FFF2-40B4-BE49-F238E27FC236}">
                <a16:creationId xmlns:a16="http://schemas.microsoft.com/office/drawing/2014/main" id="{BD1596C1-0BEC-4B34-A293-6357CE96DE33}"/>
              </a:ext>
            </a:extLst>
          </p:cNvPr>
          <p:cNvSpPr>
            <a:spLocks noGrp="1"/>
          </p:cNvSpPr>
          <p:nvPr>
            <p:ph type="title"/>
          </p:nvPr>
        </p:nvSpPr>
        <p:spPr>
          <a:xfrm>
            <a:off x="334963" y="1"/>
            <a:ext cx="11522075" cy="876687"/>
          </a:xfrm>
        </p:spPr>
        <p:txBody>
          <a:bodyPr/>
          <a:lstStyle/>
          <a:p>
            <a:r>
              <a:rPr lang="en-US" dirty="0"/>
              <a:t>Shortage strategies: eye protection</a:t>
            </a:r>
          </a:p>
        </p:txBody>
      </p:sp>
      <p:graphicFrame>
        <p:nvGraphicFramePr>
          <p:cNvPr id="7" name="Table 6">
            <a:extLst>
              <a:ext uri="{FF2B5EF4-FFF2-40B4-BE49-F238E27FC236}">
                <a16:creationId xmlns:a16="http://schemas.microsoft.com/office/drawing/2014/main" id="{693BB5D9-CFB8-4C7B-8855-105409F79476}"/>
              </a:ext>
            </a:extLst>
          </p:cNvPr>
          <p:cNvGraphicFramePr>
            <a:graphicFrameLocks noGrp="1"/>
          </p:cNvGraphicFramePr>
          <p:nvPr>
            <p:extLst>
              <p:ext uri="{D42A27DB-BD31-4B8C-83A1-F6EECF244321}">
                <p14:modId xmlns:p14="http://schemas.microsoft.com/office/powerpoint/2010/main" val="1640599968"/>
              </p:ext>
            </p:extLst>
          </p:nvPr>
        </p:nvGraphicFramePr>
        <p:xfrm>
          <a:off x="334962" y="969483"/>
          <a:ext cx="11522076" cy="396240"/>
        </p:xfrm>
        <a:graphic>
          <a:graphicData uri="http://schemas.openxmlformats.org/drawingml/2006/table">
            <a:tbl>
              <a:tblPr/>
              <a:tblGrid>
                <a:gridCol w="3481664">
                  <a:extLst>
                    <a:ext uri="{9D8B030D-6E8A-4147-A177-3AD203B41FA5}">
                      <a16:colId xmlns:a16="http://schemas.microsoft.com/office/drawing/2014/main" val="1966573554"/>
                    </a:ext>
                  </a:extLst>
                </a:gridCol>
                <a:gridCol w="3765274">
                  <a:extLst>
                    <a:ext uri="{9D8B030D-6E8A-4147-A177-3AD203B41FA5}">
                      <a16:colId xmlns:a16="http://schemas.microsoft.com/office/drawing/2014/main" val="4167874404"/>
                    </a:ext>
                  </a:extLst>
                </a:gridCol>
                <a:gridCol w="4275138">
                  <a:extLst>
                    <a:ext uri="{9D8B030D-6E8A-4147-A177-3AD203B41FA5}">
                      <a16:colId xmlns:a16="http://schemas.microsoft.com/office/drawing/2014/main" val="3585546854"/>
                    </a:ext>
                  </a:extLst>
                </a:gridCol>
              </a:tblGrid>
              <a:tr h="0">
                <a:tc>
                  <a:txBody>
                    <a:bodyPr/>
                    <a:lstStyle/>
                    <a:p>
                      <a:pPr marL="0" indent="0" algn="l" fontAlgn="b">
                        <a:buNone/>
                      </a:pPr>
                      <a:r>
                        <a:rPr lang="en-US" sz="2000" b="1" dirty="0">
                          <a:effectLst/>
                        </a:rPr>
                        <a:t>Conventional</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00B050"/>
                    </a:solidFill>
                  </a:tcPr>
                </a:tc>
                <a:tc>
                  <a:txBody>
                    <a:bodyPr/>
                    <a:lstStyle/>
                    <a:p>
                      <a:pPr marL="0" indent="0" algn="l" fontAlgn="b">
                        <a:buNone/>
                      </a:pPr>
                      <a:r>
                        <a:rPr lang="en-US" sz="2000" b="1" dirty="0">
                          <a:effectLst/>
                        </a:rPr>
                        <a:t>Contingency</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FF00"/>
                    </a:solidFill>
                  </a:tcPr>
                </a:tc>
                <a:tc>
                  <a:txBody>
                    <a:bodyPr/>
                    <a:lstStyle/>
                    <a:p>
                      <a:pPr marL="0" indent="0" algn="l" fontAlgn="b">
                        <a:buNone/>
                      </a:pPr>
                      <a:r>
                        <a:rPr lang="en-US" sz="2000" b="1" dirty="0">
                          <a:effectLst/>
                        </a:rPr>
                        <a:t>Crisis</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0000"/>
                    </a:solidFill>
                  </a:tcPr>
                </a:tc>
                <a:extLst>
                  <a:ext uri="{0D108BD9-81ED-4DB2-BD59-A6C34878D82A}">
                    <a16:rowId xmlns:a16="http://schemas.microsoft.com/office/drawing/2014/main" val="1514990446"/>
                  </a:ext>
                </a:extLst>
              </a:tr>
            </a:tbl>
          </a:graphicData>
        </a:graphic>
      </p:graphicFrame>
      <p:pic>
        <p:nvPicPr>
          <p:cNvPr id="9" name="Picture 7" descr="eye protection">
            <a:extLst>
              <a:ext uri="{FF2B5EF4-FFF2-40B4-BE49-F238E27FC236}">
                <a16:creationId xmlns:a16="http://schemas.microsoft.com/office/drawing/2014/main" id="{35CF70C5-E9BE-4DC8-AB14-7E8AF064F0B5}"/>
              </a:ext>
            </a:extLst>
          </p:cNvPr>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11171238" y="10566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49419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7604A6-2CEE-44D0-9E43-681A07A85B05}"/>
              </a:ext>
            </a:extLst>
          </p:cNvPr>
          <p:cNvGraphicFramePr>
            <a:graphicFrameLocks noGrp="1"/>
          </p:cNvGraphicFramePr>
          <p:nvPr>
            <p:extLst>
              <p:ext uri="{D42A27DB-BD31-4B8C-83A1-F6EECF244321}">
                <p14:modId xmlns:p14="http://schemas.microsoft.com/office/powerpoint/2010/main" val="2098179311"/>
              </p:ext>
            </p:extLst>
          </p:nvPr>
        </p:nvGraphicFramePr>
        <p:xfrm>
          <a:off x="334962" y="1365723"/>
          <a:ext cx="11522076" cy="3444240"/>
        </p:xfrm>
        <a:graphic>
          <a:graphicData uri="http://schemas.openxmlformats.org/drawingml/2006/table">
            <a:tbl>
              <a:tblPr/>
              <a:tblGrid>
                <a:gridCol w="3475038">
                  <a:extLst>
                    <a:ext uri="{9D8B030D-6E8A-4147-A177-3AD203B41FA5}">
                      <a16:colId xmlns:a16="http://schemas.microsoft.com/office/drawing/2014/main" val="309738428"/>
                    </a:ext>
                  </a:extLst>
                </a:gridCol>
                <a:gridCol w="3781425">
                  <a:extLst>
                    <a:ext uri="{9D8B030D-6E8A-4147-A177-3AD203B41FA5}">
                      <a16:colId xmlns:a16="http://schemas.microsoft.com/office/drawing/2014/main" val="4089378859"/>
                    </a:ext>
                  </a:extLst>
                </a:gridCol>
                <a:gridCol w="4265613">
                  <a:extLst>
                    <a:ext uri="{9D8B030D-6E8A-4147-A177-3AD203B41FA5}">
                      <a16:colId xmlns:a16="http://schemas.microsoft.com/office/drawing/2014/main" val="3179626298"/>
                    </a:ext>
                  </a:extLst>
                </a:gridCol>
              </a:tblGrid>
              <a:tr h="0">
                <a:tc>
                  <a:txBody>
                    <a:bodyPr/>
                    <a:lstStyle/>
                    <a:p>
                      <a:pPr fontAlgn="t">
                        <a:buFont typeface="Arial" panose="020B0604020202020204" pitchFamily="34" charset="0"/>
                        <a:buChar char="•"/>
                      </a:pPr>
                      <a:r>
                        <a:rPr lang="en-US" sz="1800" dirty="0">
                          <a:effectLst/>
                        </a:rPr>
                        <a:t>Continue providing patient care as in usual infection control practice</a:t>
                      </a:r>
                    </a:p>
                    <a:p>
                      <a:pPr fontAlgn="t">
                        <a:buFont typeface="Arial" panose="020B0604020202020204" pitchFamily="34" charset="0"/>
                        <a:buChar char="•"/>
                      </a:pPr>
                      <a:r>
                        <a:rPr lang="en-US" sz="1800" u="sng" dirty="0">
                          <a:solidFill>
                            <a:srgbClr val="075290"/>
                          </a:solidFill>
                          <a:effectLst/>
                          <a:hlinkClick r:id="rId2"/>
                        </a:rPr>
                        <a:t>Additional guidance</a:t>
                      </a:r>
                      <a:endParaRPr lang="en-US" sz="1800"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1800" dirty="0">
                          <a:effectLst/>
                        </a:rPr>
                        <a:t>Use gloves past their manufacturer-designated shelf life for training activities</a:t>
                      </a:r>
                    </a:p>
                    <a:p>
                      <a:pPr fontAlgn="t">
                        <a:buFont typeface="Arial" panose="020B0604020202020204" pitchFamily="34" charset="0"/>
                        <a:buChar char="•"/>
                      </a:pPr>
                      <a:r>
                        <a:rPr lang="en-US" sz="1800" dirty="0">
                          <a:effectLst/>
                        </a:rPr>
                        <a:t>Use gloves conforming to other U.S. and international standards</a:t>
                      </a:r>
                    </a:p>
                    <a:p>
                      <a:pPr fontAlgn="t">
                        <a:buFont typeface="Arial" panose="020B0604020202020204" pitchFamily="34" charset="0"/>
                        <a:buChar char="•"/>
                      </a:pPr>
                      <a:r>
                        <a:rPr lang="en-US" sz="1800" u="sng" dirty="0">
                          <a:solidFill>
                            <a:srgbClr val="075290"/>
                          </a:solidFill>
                          <a:effectLst/>
                          <a:hlinkClick r:id="rId3"/>
                        </a:rPr>
                        <a:t>Additional guidance</a:t>
                      </a:r>
                      <a:endParaRPr lang="en-US" sz="1800"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1800" dirty="0">
                          <a:effectLst/>
                        </a:rPr>
                        <a:t>Use gloves past their manufacturer-designated shelf life for healthcare delivery</a:t>
                      </a:r>
                    </a:p>
                    <a:p>
                      <a:pPr fontAlgn="t">
                        <a:buFont typeface="Arial" panose="020B0604020202020204" pitchFamily="34" charset="0"/>
                        <a:buChar char="•"/>
                      </a:pPr>
                      <a:r>
                        <a:rPr lang="en-US" sz="1800" dirty="0">
                          <a:effectLst/>
                        </a:rPr>
                        <a:t>Prioritize the use of non-sterile disposable gloves</a:t>
                      </a:r>
                    </a:p>
                    <a:p>
                      <a:pPr fontAlgn="t">
                        <a:buFont typeface="Arial" panose="020B0604020202020204" pitchFamily="34" charset="0"/>
                        <a:buChar char="•"/>
                      </a:pPr>
                      <a:r>
                        <a:rPr lang="en-US" sz="1800" dirty="0">
                          <a:effectLst/>
                        </a:rPr>
                        <a:t>Consider non-healthcare glove alternatives</a:t>
                      </a:r>
                    </a:p>
                    <a:p>
                      <a:pPr fontAlgn="t">
                        <a:buFont typeface="Arial" panose="020B0604020202020204" pitchFamily="34" charset="0"/>
                        <a:buChar char="•"/>
                      </a:pPr>
                      <a:r>
                        <a:rPr lang="en-US" sz="1800" dirty="0">
                          <a:effectLst/>
                        </a:rPr>
                        <a:t>Extend the use of disposable medical gloves</a:t>
                      </a:r>
                    </a:p>
                    <a:p>
                      <a:pPr fontAlgn="t">
                        <a:buFont typeface="Arial" panose="020B0604020202020204" pitchFamily="34" charset="0"/>
                        <a:buChar char="•"/>
                      </a:pPr>
                      <a:r>
                        <a:rPr lang="en-US" sz="1800" u="sng" dirty="0">
                          <a:solidFill>
                            <a:srgbClr val="075290"/>
                          </a:solidFill>
                          <a:effectLst/>
                          <a:hlinkClick r:id="rId4"/>
                        </a:rPr>
                        <a:t>Additional guidance</a:t>
                      </a:r>
                      <a:endParaRPr lang="en-US" sz="1800"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914836026"/>
                  </a:ext>
                </a:extLst>
              </a:tr>
            </a:tbl>
          </a:graphicData>
        </a:graphic>
      </p:graphicFrame>
      <p:sp>
        <p:nvSpPr>
          <p:cNvPr id="8" name="Title 1">
            <a:extLst>
              <a:ext uri="{FF2B5EF4-FFF2-40B4-BE49-F238E27FC236}">
                <a16:creationId xmlns:a16="http://schemas.microsoft.com/office/drawing/2014/main" id="{BD1596C1-0BEC-4B34-A293-6357CE96DE33}"/>
              </a:ext>
            </a:extLst>
          </p:cNvPr>
          <p:cNvSpPr>
            <a:spLocks noGrp="1"/>
          </p:cNvSpPr>
          <p:nvPr>
            <p:ph type="title"/>
          </p:nvPr>
        </p:nvSpPr>
        <p:spPr/>
        <p:txBody>
          <a:bodyPr/>
          <a:lstStyle/>
          <a:p>
            <a:r>
              <a:rPr lang="en-US" dirty="0"/>
              <a:t>Shortage strategies: gloves</a:t>
            </a:r>
          </a:p>
        </p:txBody>
      </p:sp>
      <p:graphicFrame>
        <p:nvGraphicFramePr>
          <p:cNvPr id="7" name="Table 6">
            <a:extLst>
              <a:ext uri="{FF2B5EF4-FFF2-40B4-BE49-F238E27FC236}">
                <a16:creationId xmlns:a16="http://schemas.microsoft.com/office/drawing/2014/main" id="{A82D9268-33CF-4232-B54B-3821D8A714A8}"/>
              </a:ext>
            </a:extLst>
          </p:cNvPr>
          <p:cNvGraphicFramePr>
            <a:graphicFrameLocks noGrp="1"/>
          </p:cNvGraphicFramePr>
          <p:nvPr>
            <p:extLst>
              <p:ext uri="{D42A27DB-BD31-4B8C-83A1-F6EECF244321}">
                <p14:modId xmlns:p14="http://schemas.microsoft.com/office/powerpoint/2010/main" val="1640599968"/>
              </p:ext>
            </p:extLst>
          </p:nvPr>
        </p:nvGraphicFramePr>
        <p:xfrm>
          <a:off x="334962" y="969483"/>
          <a:ext cx="11522076" cy="396240"/>
        </p:xfrm>
        <a:graphic>
          <a:graphicData uri="http://schemas.openxmlformats.org/drawingml/2006/table">
            <a:tbl>
              <a:tblPr/>
              <a:tblGrid>
                <a:gridCol w="3481664">
                  <a:extLst>
                    <a:ext uri="{9D8B030D-6E8A-4147-A177-3AD203B41FA5}">
                      <a16:colId xmlns:a16="http://schemas.microsoft.com/office/drawing/2014/main" val="1966573554"/>
                    </a:ext>
                  </a:extLst>
                </a:gridCol>
                <a:gridCol w="3765274">
                  <a:extLst>
                    <a:ext uri="{9D8B030D-6E8A-4147-A177-3AD203B41FA5}">
                      <a16:colId xmlns:a16="http://schemas.microsoft.com/office/drawing/2014/main" val="4167874404"/>
                    </a:ext>
                  </a:extLst>
                </a:gridCol>
                <a:gridCol w="4275138">
                  <a:extLst>
                    <a:ext uri="{9D8B030D-6E8A-4147-A177-3AD203B41FA5}">
                      <a16:colId xmlns:a16="http://schemas.microsoft.com/office/drawing/2014/main" val="3585546854"/>
                    </a:ext>
                  </a:extLst>
                </a:gridCol>
              </a:tblGrid>
              <a:tr h="0">
                <a:tc>
                  <a:txBody>
                    <a:bodyPr/>
                    <a:lstStyle/>
                    <a:p>
                      <a:pPr marL="0" indent="0" algn="l" fontAlgn="b">
                        <a:buNone/>
                      </a:pPr>
                      <a:r>
                        <a:rPr lang="en-US" sz="2000" b="1" dirty="0">
                          <a:effectLst/>
                        </a:rPr>
                        <a:t>Conventional</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00B050"/>
                    </a:solidFill>
                  </a:tcPr>
                </a:tc>
                <a:tc>
                  <a:txBody>
                    <a:bodyPr/>
                    <a:lstStyle/>
                    <a:p>
                      <a:pPr marL="0" indent="0" algn="l" fontAlgn="b">
                        <a:buNone/>
                      </a:pPr>
                      <a:r>
                        <a:rPr lang="en-US" sz="2000" b="1" dirty="0">
                          <a:effectLst/>
                        </a:rPr>
                        <a:t>Contingency</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FF00"/>
                    </a:solidFill>
                  </a:tcPr>
                </a:tc>
                <a:tc>
                  <a:txBody>
                    <a:bodyPr/>
                    <a:lstStyle/>
                    <a:p>
                      <a:pPr marL="0" indent="0" algn="l" fontAlgn="b">
                        <a:buNone/>
                      </a:pPr>
                      <a:r>
                        <a:rPr lang="en-US" sz="2000" b="1" dirty="0">
                          <a:effectLst/>
                        </a:rPr>
                        <a:t>Crisis</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0000"/>
                    </a:solidFill>
                  </a:tcPr>
                </a:tc>
                <a:extLst>
                  <a:ext uri="{0D108BD9-81ED-4DB2-BD59-A6C34878D82A}">
                    <a16:rowId xmlns:a16="http://schemas.microsoft.com/office/drawing/2014/main" val="1514990446"/>
                  </a:ext>
                </a:extLst>
              </a:tr>
            </a:tbl>
          </a:graphicData>
        </a:graphic>
      </p:graphicFrame>
      <p:pic>
        <p:nvPicPr>
          <p:cNvPr id="9" name="Picture 9" descr="gloves">
            <a:extLst>
              <a:ext uri="{FF2B5EF4-FFF2-40B4-BE49-F238E27FC236}">
                <a16:creationId xmlns:a16="http://schemas.microsoft.com/office/drawing/2014/main" id="{48ED9CD2-02B2-4565-A5EA-3C381B316870}"/>
              </a:ext>
            </a:extLst>
          </p:cNvPr>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11171237" y="10566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4624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1CBD-043F-40A3-8B24-0B58C7D12C74}"/>
              </a:ext>
            </a:extLst>
          </p:cNvPr>
          <p:cNvSpPr>
            <a:spLocks noGrp="1"/>
          </p:cNvSpPr>
          <p:nvPr>
            <p:ph type="title"/>
          </p:nvPr>
        </p:nvSpPr>
        <p:spPr/>
        <p:txBody>
          <a:bodyPr/>
          <a:lstStyle/>
          <a:p>
            <a:r>
              <a:rPr lang="en-US" dirty="0"/>
              <a:t>PPE usage reminders: facemask do’s and don’ts (1/3)</a:t>
            </a:r>
          </a:p>
        </p:txBody>
      </p:sp>
      <p:pic>
        <p:nvPicPr>
          <p:cNvPr id="5" name="Picture 4">
            <a:extLst>
              <a:ext uri="{FF2B5EF4-FFF2-40B4-BE49-F238E27FC236}">
                <a16:creationId xmlns:a16="http://schemas.microsoft.com/office/drawing/2014/main" id="{B10337FF-FA3C-43D7-8BEE-F851ECCB51AD}"/>
              </a:ext>
            </a:extLst>
          </p:cNvPr>
          <p:cNvPicPr>
            <a:picLocks noChangeAspect="1"/>
          </p:cNvPicPr>
          <p:nvPr/>
        </p:nvPicPr>
        <p:blipFill>
          <a:blip r:embed="rId2"/>
          <a:stretch>
            <a:fillRect/>
          </a:stretch>
        </p:blipFill>
        <p:spPr>
          <a:xfrm>
            <a:off x="334963" y="1373976"/>
            <a:ext cx="11522076" cy="4110050"/>
          </a:xfrm>
          <a:prstGeom prst="rect">
            <a:avLst/>
          </a:prstGeom>
        </p:spPr>
      </p:pic>
    </p:spTree>
    <p:extLst>
      <p:ext uri="{BB962C8B-B14F-4D97-AF65-F5344CB8AC3E}">
        <p14:creationId xmlns:p14="http://schemas.microsoft.com/office/powerpoint/2010/main" val="33101841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1CBD-043F-40A3-8B24-0B58C7D12C74}"/>
              </a:ext>
            </a:extLst>
          </p:cNvPr>
          <p:cNvSpPr>
            <a:spLocks noGrp="1"/>
          </p:cNvSpPr>
          <p:nvPr>
            <p:ph type="title"/>
          </p:nvPr>
        </p:nvSpPr>
        <p:spPr/>
        <p:txBody>
          <a:bodyPr/>
          <a:lstStyle/>
          <a:p>
            <a:r>
              <a:rPr lang="en-US" dirty="0"/>
              <a:t>PPE usage reminders: facemask do’s and don’ts (2/3)</a:t>
            </a:r>
          </a:p>
        </p:txBody>
      </p:sp>
      <p:pic>
        <p:nvPicPr>
          <p:cNvPr id="6" name="Picture 5">
            <a:extLst>
              <a:ext uri="{FF2B5EF4-FFF2-40B4-BE49-F238E27FC236}">
                <a16:creationId xmlns:a16="http://schemas.microsoft.com/office/drawing/2014/main" id="{904B6691-8F74-4894-91C7-68F3786F92A0}"/>
              </a:ext>
            </a:extLst>
          </p:cNvPr>
          <p:cNvPicPr>
            <a:picLocks noChangeAspect="1"/>
          </p:cNvPicPr>
          <p:nvPr/>
        </p:nvPicPr>
        <p:blipFill>
          <a:blip r:embed="rId2"/>
          <a:stretch>
            <a:fillRect/>
          </a:stretch>
        </p:blipFill>
        <p:spPr>
          <a:xfrm>
            <a:off x="886543" y="1066800"/>
            <a:ext cx="10418914" cy="5515896"/>
          </a:xfrm>
          <a:prstGeom prst="rect">
            <a:avLst/>
          </a:prstGeom>
        </p:spPr>
      </p:pic>
    </p:spTree>
    <p:extLst>
      <p:ext uri="{BB962C8B-B14F-4D97-AF65-F5344CB8AC3E}">
        <p14:creationId xmlns:p14="http://schemas.microsoft.com/office/powerpoint/2010/main" val="203790515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1CBD-043F-40A3-8B24-0B58C7D12C74}"/>
              </a:ext>
            </a:extLst>
          </p:cNvPr>
          <p:cNvSpPr>
            <a:spLocks noGrp="1"/>
          </p:cNvSpPr>
          <p:nvPr>
            <p:ph type="title"/>
          </p:nvPr>
        </p:nvSpPr>
        <p:spPr/>
        <p:txBody>
          <a:bodyPr/>
          <a:lstStyle/>
          <a:p>
            <a:r>
              <a:rPr lang="en-US" dirty="0"/>
              <a:t>PPE usage reminders: facemask do’s and don’ts (3/3)</a:t>
            </a:r>
          </a:p>
        </p:txBody>
      </p:sp>
      <p:sp>
        <p:nvSpPr>
          <p:cNvPr id="3" name="Content Placeholder 2">
            <a:extLst>
              <a:ext uri="{FF2B5EF4-FFF2-40B4-BE49-F238E27FC236}">
                <a16:creationId xmlns:a16="http://schemas.microsoft.com/office/drawing/2014/main" id="{FC364FD3-CFC5-40B7-A536-F5E96A3701DB}"/>
              </a:ext>
            </a:extLst>
          </p:cNvPr>
          <p:cNvSpPr>
            <a:spLocks noGrp="1"/>
          </p:cNvSpPr>
          <p:nvPr>
            <p:ph idx="4294967295"/>
          </p:nvPr>
        </p:nvSpPr>
        <p:spPr>
          <a:xfrm>
            <a:off x="334963" y="5489708"/>
            <a:ext cx="11522074" cy="990600"/>
          </a:xfrm>
        </p:spPr>
        <p:txBody>
          <a:bodyPr>
            <a:normAutofit/>
          </a:bodyPr>
          <a:lstStyle/>
          <a:p>
            <a:pPr marL="0" indent="0">
              <a:buNone/>
            </a:pPr>
            <a:r>
              <a:rPr lang="en-US" dirty="0"/>
              <a:t>If implementing limited-reuse: Facemasks should be carefully folded so that the outer surface is held inward and against itself to reduce contact with the outer surface during storage. Folded facemasks can be stored between uses in a clean sealable paper bag or breathable container. </a:t>
            </a:r>
          </a:p>
        </p:txBody>
      </p:sp>
      <p:pic>
        <p:nvPicPr>
          <p:cNvPr id="5" name="Picture 4">
            <a:extLst>
              <a:ext uri="{FF2B5EF4-FFF2-40B4-BE49-F238E27FC236}">
                <a16:creationId xmlns:a16="http://schemas.microsoft.com/office/drawing/2014/main" id="{7BC92D1E-6867-48BB-9CED-8466077EEEA5}"/>
              </a:ext>
            </a:extLst>
          </p:cNvPr>
          <p:cNvPicPr>
            <a:picLocks noChangeAspect="1"/>
          </p:cNvPicPr>
          <p:nvPr/>
        </p:nvPicPr>
        <p:blipFill rotWithShape="1">
          <a:blip r:embed="rId2"/>
          <a:srcRect l="4871" r="3919" b="2509"/>
          <a:stretch/>
        </p:blipFill>
        <p:spPr>
          <a:xfrm>
            <a:off x="334963" y="1320667"/>
            <a:ext cx="11522075" cy="4070483"/>
          </a:xfrm>
          <a:prstGeom prst="rect">
            <a:avLst/>
          </a:prstGeom>
        </p:spPr>
      </p:pic>
    </p:spTree>
    <p:extLst>
      <p:ext uri="{BB962C8B-B14F-4D97-AF65-F5344CB8AC3E}">
        <p14:creationId xmlns:p14="http://schemas.microsoft.com/office/powerpoint/2010/main" val="28794714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0C09-84D3-4BFB-8D36-06C80209B3EB}"/>
              </a:ext>
            </a:extLst>
          </p:cNvPr>
          <p:cNvSpPr>
            <a:spLocks noGrp="1"/>
          </p:cNvSpPr>
          <p:nvPr>
            <p:ph type="title"/>
          </p:nvPr>
        </p:nvSpPr>
        <p:spPr/>
        <p:txBody>
          <a:bodyPr/>
          <a:lstStyle/>
          <a:p>
            <a:r>
              <a:rPr lang="en-US" dirty="0"/>
              <a:t>PPE usage reminders: respirator do’s</a:t>
            </a:r>
          </a:p>
        </p:txBody>
      </p:sp>
      <p:pic>
        <p:nvPicPr>
          <p:cNvPr id="5" name="Picture 4">
            <a:extLst>
              <a:ext uri="{FF2B5EF4-FFF2-40B4-BE49-F238E27FC236}">
                <a16:creationId xmlns:a16="http://schemas.microsoft.com/office/drawing/2014/main" id="{65C20914-0BAC-42F2-97A4-6412B468D8CB}"/>
              </a:ext>
            </a:extLst>
          </p:cNvPr>
          <p:cNvPicPr>
            <a:picLocks noChangeAspect="1"/>
          </p:cNvPicPr>
          <p:nvPr/>
        </p:nvPicPr>
        <p:blipFill rotWithShape="1">
          <a:blip r:embed="rId2"/>
          <a:srcRect l="1043" t="3671" r="2918" b="4896"/>
          <a:stretch/>
        </p:blipFill>
        <p:spPr>
          <a:xfrm>
            <a:off x="334963" y="1009650"/>
            <a:ext cx="11522075" cy="5173636"/>
          </a:xfrm>
          <a:prstGeom prst="rect">
            <a:avLst/>
          </a:prstGeom>
        </p:spPr>
      </p:pic>
    </p:spTree>
    <p:extLst>
      <p:ext uri="{BB962C8B-B14F-4D97-AF65-F5344CB8AC3E}">
        <p14:creationId xmlns:p14="http://schemas.microsoft.com/office/powerpoint/2010/main" val="394633757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3DB4-F883-4714-8027-DE052969E915}"/>
              </a:ext>
            </a:extLst>
          </p:cNvPr>
          <p:cNvSpPr>
            <a:spLocks noGrp="1"/>
          </p:cNvSpPr>
          <p:nvPr>
            <p:ph type="title"/>
          </p:nvPr>
        </p:nvSpPr>
        <p:spPr/>
        <p:txBody>
          <a:bodyPr/>
          <a:lstStyle/>
          <a:p>
            <a:r>
              <a:rPr lang="en-US" dirty="0"/>
              <a:t>PPE usage reminders: respirator </a:t>
            </a:r>
            <a:r>
              <a:rPr lang="en-US" dirty="0" err="1"/>
              <a:t>don’t’s</a:t>
            </a:r>
            <a:endParaRPr lang="en-US" dirty="0"/>
          </a:p>
        </p:txBody>
      </p:sp>
      <p:pic>
        <p:nvPicPr>
          <p:cNvPr id="5" name="Picture 4">
            <a:extLst>
              <a:ext uri="{FF2B5EF4-FFF2-40B4-BE49-F238E27FC236}">
                <a16:creationId xmlns:a16="http://schemas.microsoft.com/office/drawing/2014/main" id="{E1EAE306-E29D-42E8-A204-E276B3618129}"/>
              </a:ext>
            </a:extLst>
          </p:cNvPr>
          <p:cNvPicPr>
            <a:picLocks noChangeAspect="1"/>
          </p:cNvPicPr>
          <p:nvPr/>
        </p:nvPicPr>
        <p:blipFill rotWithShape="1">
          <a:blip r:embed="rId2"/>
          <a:srcRect l="1146" r="663"/>
          <a:stretch/>
        </p:blipFill>
        <p:spPr>
          <a:xfrm>
            <a:off x="315913" y="995542"/>
            <a:ext cx="11541125" cy="3733794"/>
          </a:xfrm>
          <a:prstGeom prst="rect">
            <a:avLst/>
          </a:prstGeom>
        </p:spPr>
      </p:pic>
    </p:spTree>
    <p:extLst>
      <p:ext uri="{BB962C8B-B14F-4D97-AF65-F5344CB8AC3E}">
        <p14:creationId xmlns:p14="http://schemas.microsoft.com/office/powerpoint/2010/main" val="30571604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6E3C-A109-4508-90C7-0EE682810D60}"/>
              </a:ext>
            </a:extLst>
          </p:cNvPr>
          <p:cNvSpPr>
            <a:spLocks noGrp="1"/>
          </p:cNvSpPr>
          <p:nvPr>
            <p:ph type="title"/>
          </p:nvPr>
        </p:nvSpPr>
        <p:spPr/>
        <p:txBody>
          <a:bodyPr/>
          <a:lstStyle/>
          <a:p>
            <a:r>
              <a:rPr lang="en-US" dirty="0"/>
              <a:t>PPE usage reminders: removing a respirator</a:t>
            </a:r>
          </a:p>
        </p:txBody>
      </p:sp>
      <p:pic>
        <p:nvPicPr>
          <p:cNvPr id="5" name="Picture 4">
            <a:extLst>
              <a:ext uri="{FF2B5EF4-FFF2-40B4-BE49-F238E27FC236}">
                <a16:creationId xmlns:a16="http://schemas.microsoft.com/office/drawing/2014/main" id="{900A9DDC-50D1-4097-8007-07058C9F8D0D}"/>
              </a:ext>
            </a:extLst>
          </p:cNvPr>
          <p:cNvPicPr>
            <a:picLocks noChangeAspect="1"/>
          </p:cNvPicPr>
          <p:nvPr/>
        </p:nvPicPr>
        <p:blipFill rotWithShape="1">
          <a:blip r:embed="rId2"/>
          <a:srcRect l="3217" r="2847"/>
          <a:stretch/>
        </p:blipFill>
        <p:spPr>
          <a:xfrm>
            <a:off x="923926" y="933333"/>
            <a:ext cx="10372724" cy="5208954"/>
          </a:xfrm>
          <a:prstGeom prst="rect">
            <a:avLst/>
          </a:prstGeom>
        </p:spPr>
      </p:pic>
      <p:sp>
        <p:nvSpPr>
          <p:cNvPr id="3" name="Content Placeholder 2">
            <a:extLst>
              <a:ext uri="{FF2B5EF4-FFF2-40B4-BE49-F238E27FC236}">
                <a16:creationId xmlns:a16="http://schemas.microsoft.com/office/drawing/2014/main" id="{07D20414-E7A1-474A-9B26-4A5E26D2C84B}"/>
              </a:ext>
            </a:extLst>
          </p:cNvPr>
          <p:cNvSpPr>
            <a:spLocks noGrp="1"/>
          </p:cNvSpPr>
          <p:nvPr>
            <p:ph idx="4294967295"/>
          </p:nvPr>
        </p:nvSpPr>
        <p:spPr>
          <a:xfrm>
            <a:off x="334963" y="6217983"/>
            <a:ext cx="11522075" cy="297118"/>
          </a:xfrm>
        </p:spPr>
        <p:txBody>
          <a:bodyPr>
            <a:normAutofit/>
          </a:bodyPr>
          <a:lstStyle/>
          <a:p>
            <a:pPr marL="0" indent="0">
              <a:buNone/>
            </a:pPr>
            <a:r>
              <a:rPr lang="en-US" sz="1400" b="0" i="1" u="none" strike="noStrike" dirty="0">
                <a:solidFill>
                  <a:srgbClr val="000000"/>
                </a:solidFill>
                <a:effectLst/>
                <a:latin typeface="+mj-lt"/>
              </a:rPr>
              <a:t>Facilities implementing reuse or extended use of PPE will need to adjust their donning and doffing procedures to accommodate those practices.</a:t>
            </a:r>
            <a:r>
              <a:rPr lang="en-US" sz="1400" b="0" i="0" dirty="0">
                <a:solidFill>
                  <a:srgbClr val="000000"/>
                </a:solidFill>
                <a:effectLst/>
                <a:latin typeface="+mj-lt"/>
              </a:rPr>
              <a:t>​</a:t>
            </a:r>
            <a:endParaRPr lang="en-US" sz="1400" dirty="0">
              <a:latin typeface="+mj-lt"/>
            </a:endParaRPr>
          </a:p>
        </p:txBody>
      </p:sp>
    </p:spTree>
    <p:extLst>
      <p:ext uri="{BB962C8B-B14F-4D97-AF65-F5344CB8AC3E}">
        <p14:creationId xmlns:p14="http://schemas.microsoft.com/office/powerpoint/2010/main" val="13793837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Enter Chart Description Here:&#10;&#10;End of Chart Description&#10;DO NOT ALTER TEXT BELOW THIS POINT! IF YOU DO YOUR CHART WILL NOT BE EDITABLE!&#10;mkkoexcel__~~~~~~~~~~False~~False~~Falsemkko__4HooU0THZk28POP9trq+pbTvvzd/gcV8t56cq85kb3NDTsUhojRA0EsgEHHMH7oYP1SYpn09ysXVivguJdhTvfyVMsBLTGvcX7WPTor/CmWbzKYV21T/xr6wEPogTf1LGkYW5ikNpJn5UamyRc21jvGkcguZY5RUH0arRQZBiRCevNaFJbzLRgL+f5pamcNZ1goqbAdr56t6Lfmdd6MjqTMupX6DND/DsoovFIRMsUplC3PtMG3SfT8+AEsL3vlaWjqgq662V46o81UeciTzfhRzY/c0PUuugbAbJ/X5lLGNBbUO3aHoYfq7je+TI4mSemrsY4aLJ3dzliTbIL3CoE103HwatIVZaMEOCN9VdGiRBSam99rB6kbf78r1/UXVxe4fwmZlGRzBhnQC3rOfTBpsJyo/9OUtou0DwEWlz99kdDmy354d+VSZw/ZmNUMF0vEQBzuShRO2ET35YqvXb3xJ6aG1dU4mQevqoHdoV6QOMYvINr55aKhmanxCgVwd1X4G8NpvPSR5cETNdwg9OR6Im8BrlYaFvcMYkvvh2Zv2DICnbuVKU/GOJ5LnES2fcoAwHPRh044yjmP90Q1tjVRx/Jor7RDs3GHnY3jyc202bLrkmvcfUCtMPo4lQ0ffWWA36FbOzC6rY+joFWDBS7JpsiOng0+hunvvyXWP/7LOAYLnm26x06zMtP1TmZnbfRC+pwl6W17aHcjRngnn1dTeEOTfv7tsBujcNDX3X7cwNxPHzZVu19T44WXtFsrqQN/zK0mvtKaKmGQwJG+IQe2LZZ+Dciir+Eo3+R8rOTlGYo2NJ7luoX7EKKPx+CfyrjIx713Qt/GyJKupJUaYm3eIZ17NoKujeUcYsLMaaXtNTZigh5W+XQRBaGqlymKcHXgnyffNUehE6MX3ebfBHBqZoLOfiV4nQQbKRYOqydF1kYzKHJd59mgsuAb8+i3LAqRAi2idbpVbmp4fk3nOK0xgwSt9qhh9ryGnD0s/ERMTgWWxcaXzU+m+r1jnOrCDD9jdzMYyZuvfqbjMVqJxCetP+EFfzYJfd2mGA2UFo1jJJI6kONnK+xS+V8btWMj2aQRH4uQ9TtCPNqrOQ1to9X9hWIyF8+wzZlJwH28pZL2xsFSmjrqwYb30Je013ctQcn8YVoZrWtXc1NZRIMyvMBeDvyrEGw64ywlN60GV0SdJILjoIEdEhESPWEmm7IuuA9v+Harc72qWD7DA925pJgk4xMVk/55ntuiBd4ipmiSGjXBNWcjDV83F8g/a4um5ck6k5/q9ssdQs9njNwvP4mqtRUwieBjKMvWJB/0+b1czbxqpS0F9dPnLzZ++2N9aafZ70U66/qwNnQQjQ+6a/+Bk983XR5i1hUC8HIjVC0F9aarTH97aIAR9VR4SA/YtFJnlj8GerFekFMZiHE3sOHsIVq/PVj7HJjeij1xxCSQYSKx47l8PPsLIuKkPao6IX7ovXGxpWxBd3nn8PlJQHgpJcG98qW87yeOq5v+xvSxSzh0XrAGkRF4Zg46QG1Kh9/0/Mw9WWOoTGByTwgUakt2WTSaJ91moq0utiq6kh2E52qofHQ78EtF/HzTsUDG28kh4d1OhumhnHuzXaeMz9+k4RtkqgfWjpGxRpAzAqC0LbkMP9inVWtxCU02I5YZOhfjLTRD6D0MKwQQ0KjHVXCv759tE3B3kTVj9nUaigqVdSW+e5AGx3Y+ibHYSYPTR/4o+aiRrgZU9cZ9VUueDcVEa8jppWf0bYTqcpRvf2K4pkUqZIDqIsAO+2UL0/i0t9YwxR4Gb7NqKj25fBLPsJZjoqLfnmtsFzKLMoDlRHITtwyIOQxCNd7UBup4vL/VC3r82kmf8JmPXvGGV7tXeaeHg7YTrupDgIXDRQW/XpkJzQZkdhN0dNuf605gbkC9o1M3FWRP2vLEdggIPktjcb17N0t3nby8OtPm9aK+YaLVIKt689cowb+4JlDIOokqktzpwjEmG7z0+ZYxcA13TGF9T1QtudK+IzzybWSXo+M90GEIeysW1FINCxuBIsmCnCmiftXD1bw+GQnCSiSf1ZTQOSNmRMuLejXMb4PZ5l/4RyiLdCQwnqvd91n1CIKWjxK7TCgGxs+Gs3UW0usji+l52rNoHb+rsU7UinsXlrgHkaGzp6I7dcvhEfpjtVnsaUAcFcB3W271/uaY9bjUo+l2Up9s1e4rnfyAZktDcZADYir5eC6GcveCUKNrSdG2ExFmqY6xYtmjBBKyNsByeGazPwEJuZSltqyRWhEq7/R2tmOTJBDxwh3s/xin1UApEb3K7HkjZJ1TfyZ7R5FBtklR7Mfb+jV0iIMi/DUmXvpSFQdMDQTGJnYLbT2GabWCpslN2vV/UCxdRvg3MGWB1WCxK6ADaDjVUQj7+FLHtKC57xvCbrpL6eMrPeYTC3dsyspUesOWY81ifT9wqfiEpHzVlK4uxDQrD0JGitXrbY6NYRG9ZWeJ7DbQcfF6+RKC88X92Oq2zDWLfBrg0sAZOpNpiFIU/aF0KBLnZgiXDmMtRWjYk1EvVRst2h8sWsmpihmLHg7mYkEd/5iQ6ZluHpsnhbqmXgzFhZ/Mit8K/jnmxMRmW8eEWeaTm1ta1mVPmNCFns1nPBJMRwJsoV6T+kEfL4hXk7bCUsizv0WihXYmeg9vO9n2RK4j3u/D4w6gE8AeAlcsYtn4btou9BbFy8OPCoX2KCSD8pBJ29SjgM9gMTkxQOSY7evpTXj7y0FSj4z5I6oVxTF2a1jG/gMXJ6fINXLBDFqku8WoJh5tT4/HqRs8k0zmTy7JtEt/Kp7q0BnabrXJXWBaxwTW0fVbdcoyBNeqKUcHiaEOyhxrzV9h3DDBVjjcYRoq6d9PgsC3+/4cfHbQAtnOZ902ZG4dDpTnhuUkKvdMycihbV0uLGuyikNPBRJYiFsAgBsF3IVFcYHDyMUom9uLxl5jqb0wnlFuqL/ubdzONDqViLhSb/cpqTR2zCLoP/YGzXBEUXc1gDxxmc7boMsskwi1YJ6qKWoYnnNIn0iby9ZpPoiWiT7i9uqFtjl8xDuV5ReEVnPHlX2doI8OsbOxToRQS/8nhlm9yURjg8qD+TVo6X4G6Js79u6gAj3jtLlnLc9A21uvDha4WX24LUPhdQ3g9Q1k3d51p9LeL4mRaLqy5DxvFYPPHG5Nil+2oWljYO7A8/xHPvL0jx9co2TwFoqeuu/pXUshnHLs+c2pRseMjlLgaa0hFC8paBWmXi5GBVbLToS4zmYZsvcz7ondZE3dfYd3o0WTZBDBLHr2jaD2xi/tli9aKnjtKUr9is2J2M5D3qOvKh2QbZl8aFnWA/qHTWfmyMIQ4SK2dj0uiiCZcO8VUsgAAAQ4KffEGHr8wlKvP7QNdmdDIA6vXoAstp+hiiqnoXdPMz+wqhSQrKzwaFUZhavu/rZ0mg44QeYtvHNeF8nEO/W743siHiRANpIEgmMkTnSV6ROA0i9F95SHPne0gw80nU/CSFazBM33p/umHjQr5+kSYAcwM5VCkTO65bFh22gp8deshHr5vo6afh6dj9xhaR8T8FWn0+HqlmsyTXCJQV0kDLAWjuUey9PhwYqf2zHSvGYFFxaIhmLP8/7O1cpfPWQFhOm9dHOKzh+ClnYhy05cwgK/A540lDnB5jGGE5qNetO9bLJs1jaEmhUIoDV2Q9YJipfVf7GgDIvd0wJyHsiGZZIG45tl7fC/JD0/MmukX3/TG9rHS0wXFnS0eLflVb5r04N2/r1HtZLjBpuf/MKTfKB8IqGeh48ekxmio441ejV+yp7nPzjAgVILJT4RBkqFfvpvd5FGIMy8y9ivoNfOoAsQtVtiK6ZjO82GYbLuiBADm6BfSAlYrfzLspl6QNW4UwiHWQKvgZ7wf35F9/WwOBCr0GYS33edDBa75s7ld67FF0ir1qD9iukGUO0bjJrH08CoahpPDrLFkuNaXMo9UbM2pef9zFEzTl3Q7VkFL8e2Bw8ieq7BMAanELo3NBoAfREbvI82K59NXq1FfscAKnNMOqDWvTFy149i3x42m+MPoV9+G8d7VdUHXUFO5U0Xb27ymY0hGczJ/CwgSYel81Hnss2NlUjXSkF/cPp7tU1ZETsuyYigF0JJ/xEC+S7HsxX3PmUrQC4iLdXrholV6oTomnaCwhM4ina6bGKDTFIFVFd6yFwkmgat5SLjgjd7UJYNKvlRkT8qjLp2conNgV21hVBpZfElcWiDxegFoBTz5KbCy/UbmHHmN4QciY06S8g25oy1JQ1n4VaSBsIqjegIhfr23gNi8SuMzGx9upYB8VuTV3+2UScTeNd6ug9wAsNRgFYzJ4HlukSdyOX2Bqe2zsXNeaBTwMJ7mLjU97sRAjYQ8ptIx3RSKb1kFcvHks7gmf+Q44ZAlNc0Wqpj4iUiuHjXoCY1lvKTfBJpkn3ffHhNN4rq+A73DHzcf1UznbUCR0mi9MDbdwrxH/wxLbiywlGXpVHqGtz4nY1JRiu4xagPhW2ua6Q0DimOxOgQfe0DA7jIee0LJrZYSS10m0et7oCDH05/qQxHXrO/PnQO1zdk4Z8l0TMMwXbs57+bjKWt1mTI8LvbVErPHrz2/YEmWYy8XZbAQl/nbfSuzt093hwwdT3zaNqLQpGXQ/IBqeSLGTCH6hT98CGNHxhUA4XMgH0V2EK+MD5HWQ5gbUxvZ9V1bhINEtyKg+QnKDI8t+2js3Hst5HlelmRO0j4N3xz/3pp91Aoalzg0F3fUgaw2Jiox9Tne6rTqSrTXzxuwsCjGXVYrJ8FmMnJmCCs3ByY53xypenVpG0Qe00J52zwi08zn5ss770rXd4RkSwOj75i/Z85L3Qd5zMAZ430AXSE5uewa1b83yfisQo364QDnPgogPNOp3QsgJqr7R/oASbetpbgxs4/TtyXO7NjRdll/pcJR/07niz29MuT+xcpV5uvbmIHK1kCMC8MKGPqHaG5PlxfvrSFTE4Ko6G0cvFQ3KE6r7kTNFqoS8Kg/rgqalz54HL8OW+AClCBv8E81QZgVMjgY+AD4kZ8ObDVSfHAc/nI23xfCK2z6t1/4UQbFKFPAGaz7y4ufPstzBVNeCiJWI95mz15xM3svW9EHNspAoNmIt7TgGKrnHpJJenbyGVyMkWXdBA9TtYrgsp/cmkn2nKf0+9x6KFBlrdoGuMThYK8hZatA2Qs4N76tMB+hD7gSnrTPPXTwSRObF1usTguPwQQwnc8gR0yZftCrYotqLG7f6xqoQaonFGmpPxVb7UnIl27BEGv7VPPC5QcQvdo7IpYsVziepIWqPohJFuU8INv9p2QfIFQoE6vHJaENGutFm54SVBwJEemGytJBIulxFiU78q6rm//zJKroqO+JI6TfyXfc/UwQlFSwrT8x3HiNMeTSRSw5TSTvJvyAxdBpy7SGibIbuQ4GHYqB5/rE42+nL9WXQFoIFEoL4yJWktcydpWAi1h16mAmw25/DQU+ako1Zrqr7mvXNVGp+vfcem1LpZhFcSS3itDPqxkMBiyno0dUUMU6hK0nOyz+03BpZK6TTggchIut9K9WrNmQiVNHyWgUtsI4wqNMS2f3s3KAa3YI7vlsGbFuHTM56Vv6kG70k0DnHvNo2ebKEMBYSLjBtEd9u3bnzJc83Bwd2bGPDscyZr80qACbHdOYdiWKycCgWdDMBg4Jq/jTH+yKNNrfaDiVdbrhBf7vpFtXPDkkGAQaOIu5pR1s7fHxqfhaSEqmQNT6397N3LmCwLPgz0BOOGo0a0Hjao6Ep6e+BNnkiQayCkyHi/0f/HMYL0CNMPnxDbgNRhm6ZqgY1ETWqTkYwSHDPmrEjsWxWmQVXdD+2daTF9SECAKM/O6nQwTgyhGrNzFepA/oCmv4s1WCccJkDwpD8sD1xc1bhum3BUzxwdpaz2kdaO53YAgvsp11IZqxezxVJS7tUcPpqvsrIyh396ZpLC1nPwmMQaw3ekZHHM8afGTMn9zaNKGLLML3/fNiI2IM6zHpA8CZD4tVOdLQN/B1kFAzOAYqS1kk1PEW1SQTPoVmLB584m0F5sw1Mu8GBwEgNzSBYYb0AN4WxOLDBGuoTIZ8PxLfuFdSEhcUEQF6kkEwzwlToQTEGmmNPgPrjB6VtdGqEm5HhY7Pn7VcjVwN7nytrC5S3Nxqwd6QWWtNSRR+fvJW0qFY9CWieHoD7X12pxkUxcQRL0xoqpps+ibrFzb+EPMSqI4u/34dVMJctaPxlOAck54K1ixVCz1plFB1j3Yc51HCLiYKE4AbVBaQ1ewjvkt2PBjFzQ8vVcmXE1bqUCQ7p37uQCYRMbXyUvLTbfPBH7JYsfqq/nS7SiPA5u9jGrgYxW23lnrNQOLse4yufNtY6flZwtE5gLA2mkKQTChRGbBcCe8baydP3f6i4j24ZAspg9Lrl/AZkSl2zxAdPbHznJGpaeSMgKXZTIxii+WsiaDCZEeVSyMWebuOC4STDEaAwpkbx1W3gAfmFlqVeLKfC3pIsAdC9mbcUg/+EThKqiAgnEb4B2Hbpjm3r7jqiOKtLRMiJhY9dP+NjmscESGIhgHHhu1e6Yr7wosyVB2Q6Ec/qT7XWp8I1XwUMDHZWmjAwAsjCkjkpSEobi8bIlhoY+QDSiDMCN1pMjyIRPx8TlvFi0whbFa0NJjNVAu6hsoMesop0rAvRQJBLspfguNXxGLWVWLPqfvU4jHVhM72b3W2rmjf61DYy71zQFGK24M8/VpqdfBoEarmAr52lV7RqKpk77BGTzdnqxQMrDVFS/wBxoEK13zd0m4/ftNUv2tsK5WtEYLS2btC5Ez8zuR77oFeJVXKaxslcsAxRPweOy3forP9A4gv4VdA7roCInzzk73ceCPKP1HDOO9SY8hfaoAtjHuSUEE9Bb0nVYdAMgaKBcydYNdPys+4IgIBye1IJb7i6nSz/i9dzFVDxT2eY/8GdsaViREZRVFqJIfJdvPCS5Zmn2t6ip81PsI3p4AyqehcBVuP+wVxXQSXLFSb4cNXa8ofKS5yXxKE1JavBxi6BcLU5d4PU0qo4ov27Cl5/+HJiB9UNT96g5sSpJ9keKQNElw7ndoInz4KnP6KFBJfhtFovVnfVkynOS/owavq6KXsEnXcvD482qVULa9dtozO/5ixBo08j29G6f9ffeg+XiKFSMa/EcmiJYwW4Hq5233dC5bm6AU8/oLPa1o+C534JXu8lJmPyQBTWTlq4N0VrBwxXOEhb8DDZ+zm5gDQS/ljcfXkPz4wJH2wMewVy+fbuZoZdGsm+sN9DRw1dvcDJvVoOpX6fM8Ct3eUXDspONl4M6ATJobWY/gExE3EWE+1pEn6YTsR6go+RPuc4lxaMKUbCxaWXpAYiQA+w85HCQ/ahC6nbYz6YqiEAZ8GKJ3mwqbzMVfHiJW1HDoWneQcxJAmIp86NMPKnGFut03P6SRO3WaZNV4Gf0qQ84PyJGomayJ0P4LXxSzKi5YcEUt6rtcjAPKPEs/CBCvA5v977s1BHsoQjlC5sWv5NpLf3q4l+FWJYF7BIhNJ6Q/CkdY37hB0CMngdWJlQJp23RLLbSopfFvFMwH9EXAwk4MSNocRGgd4K2c1/V/Mj/3o6FhDZyOeI0adOjTfrrAQxLVWeV/pnQ6wPV9UpDKGfP/6xWFFBRYNSyzsYuwA/mKbL4kyj9VEDn8Dh2dA+zIEq/opFEZPjXqaVQ/B4Gt6OSLUT2xnVnb/RkzQVJth3FV3XOVWPk8XnuTzAghhKhORZSacNenB+XGs/iaaP4X0P6V7TRFZuCAJhxFNU0joSNKYdGktEy67w2a/E7wYYpUusgN6keZb7UVQDK/IYhCBMyhNkz9cpSOUHJ3mHrLW2Cb8KTWchL0MPs0B/fvLudnErHwXep6iRHa/dE5KEpU6J0Lxre+ykchFdu0kIdGqFZF0Me0h1H2Czw9+SpG7oGjR3/ctMxXbeA26gGc7GdApa8CRNU4GUr4pNTiwEaHjYJXy7tdI8bk0bp36kHN3be1DxZvuuZVNHN14c9KnA//mq4JdpRR+A6UbZrl+knzYdQdRiDWkzcWF8sioe7awrEHVaLw1d79qaK3E5r+NUVLRp02rAv+5e66ojv2jDjUQQJz3m6Pd2zv/crwPMBhvkcPn7UO6ezyytojWLRXs66u7tjGw7QR7XBmlKYgNZW2j2x3/RmXHfFbd+aAMGlGDwKtZteg39HEmQnkKyGpBAmw2l/orX9F063mEA4czABSf5usIFR9hFyW5MBzgYQk3/vEYuDeBzH5xahzmf2kF0rfe91Fpwr64yWrzOrjYlaqQtLadMAWK3HoM7dBElu0k13grxXRcg/ZqAwolqcJAV/+qg7XIpgAiaj//RBhcOYn00n8BlYi04xgxilbIOieWZWPNuv+rXHs4vvdYyOAxIoscK/zFkfw4ekufpi0DPzm/iiHU6EfOP7GHCYItV+sVSZ/MMSjqd8r/fRJcow0wRYoE1WoWEkdAjoZ+NqC0k/KCBwvbUQ00O34dv/n7URue6gUx+6kwDUwp2z6b9o04IXDJwzHMEn2qT+22NOflQdSoSmtjTC9Ls1+XUtSC/Uhx5QEKZye1Z1+LxrlYmXinvhDWFHuMdiDi4fb1rZWtydcUq+erWgsl3lDf8bEDq7uREOzgfhp4gqDBwPP7tgUNKaTJlIRxbqJkWbsP/43+wxj/uTsJkXMTeU2OVuwIjscYjdefSxo5+/EGfdD9ywQwHel/Ml1ARbxRLsXf0aFzXs2bGKwNAI+/1A5oZ/1ZWWvuIhctkalVoCDKygVeBFw1ucJmmqLhzcGEOwvE5o3aEH4Pyhc2WrTqTeOLZLUMtbAhExqTuZm9CrF3JWdBy9i2WaJQWwe7Dvj2M6ceEzVyCBydB8LsqRr/3gwK0rShuC0ALqLmhwa0RlXpPr/85Ih6e0CvF3lzVlQ0rudTYUncA22PoMBL/CR6COoUPLQXF+Io71C8QpHZusAN+SokEIxEoSGC63X0BtA+s5AmHEqyIavgzZF7QLO70JC0H6469aaDQ0Ljg3V/RNUkZ8HzEB/O5COudFs1hy0oKQ4tkOU3i4y7lYmf7cG8uRd7rxIFZLZ5ozIxrYtqPIrQv8aL69JEzin+oOyFJIHJWFbNTlbayUCb+gpipRJdK4KwP58uTpCyBfeuGbVlQSoP7kViNNLeTxxHdEdNmN5MgcB8xNKJztgUTHm6uy84tPmGV5aB7WnPtvynm3y/tUIwofQdgQLHrTTKwrK1PBFQOKw9isqYsCfhx57Vnl9h9FhPf9dl+/Ng4keDuqBC0WtK+apFbTCdDrkDXJ4Q9Eexd0Am2rROk+mASw41igCCO87wupPQ9q4xy02vJl3Qzsh+sQtwJIAd3Fp7TwEAXXIZEk5Y9MWn52AR7C9s2IHdsnSPGA/S2qTnbt2/bn57fNqvC2WuNGxAZHR7zFZBXbA388L+AthM198NPSDcJg/7zAYzWmC6ZOOqBWCH/tNbjJGPzKanEoi8efR8OYioTTEYuwj3bypECVjYVSwCt54qN8cqiFd9lp6QdwZv/S/FKlxq2QBFTno9F7Ml6mNvhWIPHFpirDO2giu/q7moN4tflmthdPG3yDKGFtvEEafgFk7c6inVv3lQWD/8B9fhivXZEZDYvk4lDUvJS7UY5iRYslwmhc+IzY5XmIhRRxkhC471KJFjnGr/QodumxdmYO/bP9/4sO2JJ7jLImz8c4y8fFFirTCLGBBW/sMxwFwbBTSB2XL0cfmr79t0+MOMiVkDbHOEBfGYGTJdclVCCo4e14ormsX52DfSjLOz+qHUL8+OeVx0R8V4wcEMW6iwvhG33F56PWq1pgMy5CC8323moB4wphqdk/d2wxRrJnmmH5NsVeHMPKZYnVGub16N0CGVjaow9Q6d+E6Klj5BngSgXlJDG8dNGzAjb61+VxHlUS4TGoJmZJ1H0bOw1mHSRBgcW+IkbVe1K8vfaoiaqaBmLxZvi9Oqfj94Eq2SKynp2O5wdv7BwSpJQDIIdFKvXeMI3GZjrP7sukBWcb4HNE7/Q+PogzkQYUzM6fufD4DgDqV3J7q2UxtxAwgfERwYrctAPcVY5hTP+tUJxfi88ecABsrZWh4rqrQSp+TE2LLhKgnIzdGx+g8vaf+1tIJt7PfuZORf+Ms5oYOOk0w8nl21cLxaigmr5a1FUlaz2JbFpbymaS5e1/SVwUJLfzGToCRH7YwwHc25pXF11BmrcwgLbdKm3Fb0Eh/d24N2q7VCKFsrUwwhV2s4F0dL46xZdGlw5ANR/2BlCVpfO4GUJohmvXPc97Ytx0yktS+xLW8K4A3cO+eJXvNxUZ39WQHqafF261gT3HJZMp8XCJNtsfsR6JmdBqcAoMU9GfCkcUkxcS7x1xxeS4Ugb8jXHGbEegVczt3R8S+vs9TdZKj0Qwe0hfEMF50/IusPYwAE4bVJI20Ik7wNjfiD2WCmvnSMxywO1Pfsrp8fZRKsmZUGVfFPP0FpWIxTXCOZfjRjoFCXHX2bfn241RBWOw0u01feZdikCchQeM72DKHuGgV0YISdYigMKQSBh+qZQ1ZD8yqepDwta0qtfqHC61UgQfykQs4X18lF92Rx7UVczUdgF4+enlVc3I0HEKt1aSb6VdJcRr8sG2/iRwDhRDC9fe/5l8JchVXqdmwa0yYICwouFaqpLdTq1tzIWNo9gUBRwZ/Po7MMvlgl1EKWroV92etdKIKbL9/4iPohJsUrv5TNrjHL4Vbm4+v8pZwrr6SZilT1NjVdFAInVIE/WX+A8r9qecXzlavhSj+2vrbWNHs3rdOt76Kps2Thlj0oAvOmzuxcQ3KMutwjqXjwNeQUAnpXY8VzLHs9HJ3uG/epU5MAWlDp64XeNhZ3cdzMNfpGUcAzMLmK070TGeF9hbnegIdI6yO4mXeA44FlofSR0LMBF/YHXnu8tLjao6FeNuz2eCdjmuAvNVQd3J+SpW528yOIjkr1uDUlhwpjhyhEx4KfYxzjQz1zVcnnqGIGrROKsfdrZj0zXOTD7fbZ9ZQLcRPaHTKqUzITryGxYrfk9sw8drT3JVNUoKJ8Av2QrZxWqWX8Vce/qSr0rwCMNEyOrhUlQsjXsSBOejD0nR5ix2KEEeUAbSyVbXWCwmzV/BW2C5Aa4SDHdvhduTCYG+PFuWFSdHpP35t9YNMA+ryWvqQfR+vr0wQA/WAw0IFQsBjd+vFCV1ZyyjDpCxORiHDUVPzsj0AjxeJ2xlrtiL/Nwhh/N+VRPo6BSDnNU9bpGn8gH4lLD81TjczYfuY2/GQZraZHCpjT2ySCohCBw5oZAr4+QLR+WcqcHSzfAtDIU2WlspHH+uFrw4zS0qzqo/b2Ja04afIgp9rG3MnaOFnEW041Rwcn62TRYxyNpKe+6fn5L/bb3rdatWYq4NzI3M2UQhd1syhWnGLaZ1y1MNd3sF+3ATes+UfPQILpz1fAo4cNNdf4MRYnRd01ULuCGD/RbtZr4Xmzc0146v2QIlSsZpoog6NyMh7YfN3ZM0cwWr9pINdqJaOmhHrQh4nXeLL5NUfp3FXgO6b6WdYmczgUR4TyzTD+USm81m2YUweQr85BQn0Hwx3u5EH2s9wFdinWoflnVHJ2EhKdvoB93FmObvSlYjArsAl+DDgaQ7p0gGSATXNI7ReAvhowNfZBvxzBhS5gMQy6ctOdqV43ZcBEVWv0jiLa2RtntmTZ4/7YB1HPDnLEDTo2Z6RXTj7CBGE2bxLNZHYA/MkJ+1C76yoDVhvsNviXyn8Gx2Ts6FwNEcBuubiHDdZLmkmcui6xa5yCL+SZ5raVIPhHENrBvY4dWQVSuBqKIHxW4K43qXOBf91lXDuTNcIxX/f5/x178UZ9d21WZ/CUgJnAEEVm02wZS4o5OVSsS/Uk20WkPNUtooIrATAN3dsTe2dLkd0SpugHGRPCiLl/nD7+FsLrEzKn3VXQkvG56L/n25FCeXiNf1JNhfP7fqPxbav3I27hy7x8yem35y8Cp44t3m1OwzBUIKp/nDxA+ncPNTuJLulcazkTVUuwIh0L4OCvg2btgKZ6I94cUXz7HKTz/jFqpRqsFDHPJbi/NA2/yoog3MXuO196S+lBVPECNisbW/9WTeH6GSnOKGo5du99SfYYd8LjKi5wqE3Oi2htWMl8XzGcs82uHv2nz/IEEIU2JMcLwBeyAYrw4F1YJp3xHdINPqS+2YA12eLkg4gKsPb1SSM0vmioZfLw7SpeaUmUUEyxkKpVOIqCic8l+yBElKeWhgIDE5PLHL2WXd/9q/AYRrTYiQA+3vTj5knsThbfR2poM9bQOoS/2cKrp/5sQ3LYzCo8QaoIxtBXFpmgEu0sOEe8f7mMSRMg8jhOrsemEYyY4dOIZOGuXx3kTkB/PsfriQB2Vvhope9fCgwnqOYjhkzkKS1LTs7m0L24C+Bj5QeUEM4e1Xl+JLO6XUEGzZosg8kDgkueFRHm7RKdZtMP8P/tBjzc7DoL72Ow3U5LlMOzdylhbMEVCPge66S9QnmLQqrkekIHSWFgmTksu3PN7/X+ovDFcMYTtnHo38yjZ+crJXJHSFv2eUVU9hXMyJI0WPAH5SCIkuL94QsnKlYXbbBlvNvKzkfaP2JdpdRxXLBGukNoO3sWlxcW9xwR2edNWlEBYU9nNoGFNA529Pnltvo+l5iL2q41NDlKJT7fAmB7yTdFisUZiC37hdOdfL1yH58Mz/ef/XRgTM2qtzhSU2qBlx08hziyiSQIA1aFps7guN7egSDaTDs/yCIvdzkYZRQjWZO5sfFfBDdPMdBSRHyoodCYomfxp+fy9OqgEAC+TeujDv7d3g4uRD27xRbj5ppsPpHjZHVK9jY6S///IVGFSxT3EdWQfWx6CRRmVBhQAVn3w6CAZQzbQG434Ih/HCGBipKAqE/H72pQTdGdLpdTRv6oIUzKxbvxFhqy47cbMVfzeth2OEJdCZkOsg5lD6ByGKXCoBOpIxHxa1H7oUODsmSiinO2VX4uyp9vSdC0E9GLYeJbzZTg45CuHZT9J2kZ/8W5TlulBwERusl7oq8fLRfkTj1bAPHA0dv9vNja/Ujs9ZRop2Ja9BhYDhS7shJTL4ICKUBvg2Lfk7ZkqWxRgURicmfDlISeTaf4jostrya5poO8rhOZjGfzVDhwxTsnZEWetOJgcCclQNn74Z2JOVZiPawqP2oOSpq62pHiWkrtgQkwJV1ZMcY243M8W3ervbb3MzoLRUmWo6yulMv8vzwPQSiDAnne343as37NBYKrTHs86pD1KH37g7Xr2S/fYFfH1myRLo76wNOP3DWm8uARBDtNNlCWU/nPunxEgHevwqzAZq2OL8LEGRQZnxgKJTF3Z7HB2XgSPopHmQJInzwsNp7hpdIrdN9vPn3lW51qBHeixf+nxHiYovLZmZ3XpwCFvIx+wN6ewoGEpfXKn5Dj5qc4Jvhs2hXG/8KoEhCeCl0YleBamQsp5mJq94n2SOMknHZNmQ0O8r7Jw5ODBxoADzgN9MNTcrMdf9P3Xct9tHAFfp60mGPSkqidTPRtj0+QOnejqESVsYqHu5i5zh1drdBbebtKvr+XpLvosVabDRAzWshmePIbF4/Wn8bUJRr8ZtrKUYWy333M3689FW61q3CvZn6b4bEC6eHpu3pt6Nj+o3GWbUxVEoDLUCxDnJIZd/hT9ky4xEJWGkPQHc7pULWhpCZeIC7/MXevh+Z4BtjS4b6ZwH+8otsVZCvMYtXLiHhMdRKv5MV4ZlNiSjCEHGc5tQ4ZKbCAYaiAWcb49G+jWyM8DpI1yD9Ek35yAPZhb/A3V/fZtp8Mjfth/DLvUuchbymNRV85J2Zm19O1fx3txESslpITns+M2hhGEaq/qng6Evn4eRdRU/HIbNstVT+j0fbaT3+2FZJOHhmrc8QcSdF1rZU7ecYXnx15cOap5yJsLdvGniBzIlwmXGuZuhuiNC45rKSld8VtGSDHxgmFdwBj0cXqyE3pZGm8Ru74m256JEy0P678tBHXtxadAuqcyvMT0tdGVGEPoCFmqrKPwqPOmj87/6s0HHAR3D8WWU60jzfF0PpK9+6YI24BydI96FQCM6ktUAXB1PXvwQ/IWzVo8Fc7gM1LB2lWG9BFzqkR6xKMvnTau9t/4yRomvg2cnaH2bSHQ4a26iTBZziAQKwlySRavUl17kfZZGDZUI/PJw0BQmfnvu+e0VQ0QM9xra30/kTkzrYC+Vqj8bDKXYJWkMtBAxt5LHiew4t+2SZmHv8l2ZF0igg6aA55Kj/ZXdcZ5vs96aDr53bdVSMVLen74LCfc6v4KK8mIhVNcPb5dORIM0oo6LYbeJySQET3S1lXP8+R2LhIZUfwUmMrvnbZztdXO3OcJAozdo4237FCPWYoAH6VjE59WrKSLqaVs7TJLR1VtUIzOhgzPn4lPPuhEJGPkWf1+02/uFbHvkQCOw9ciLrV6pepjIH10YdzynywpVcgbeED/R8a1JB0xSO2fHXgvGtPzprb5/VoJW3VP4RT6cj0IFWE6AkORWTxtvdNjsR+lvb7OWUDdZdzFiEcs7C92BKrFO91lymmJWFEiNOZN+6bQ7TNWVqQO1qt4dijq9qs2JKLGNzR+dvKd5usvLSWUTWKwOr6HS2Ph4mRkJYSfq3xJ9fH0tvokRnDVpMUY2TDH5jtGTKbtCxALAJKxWA4f7ex5KQqolj/e8w9ECZLPqWrOkEf7pAmP4qh2TkCh3VBkrCZqZICvBcKr+vr35c8VqVJoNcL595rlpdTA2LXMf5m0DYPswG9eYsyYXfgzpGrkX11IfjmUiGqaziAFWRNL+wP5YZAVs6eJzxMwavlZywSe51pjj3lU1NG2QwAdHjyxXg/+h0WS80mNxPc3dsrkJulxxjLn5VME1jUU1fjffr8m7+oCOsTZy2O29cLyLaski7bg3mjoETdU1C+4SLw7/DPYd30fwnpXqAl9Mb9y2RzjKNjRc9e5CoX49h2lYu4wlmWzgv5L4hSwAuHLAQItWFZ5V2igQRKJcP7Rway+YUMzwdg7GclVbKGrsGi/Y1r7klFkGdd7pr9IBpJAPjZJcc+fSe+BOBpyu4Sa12zoi75C2jkDcKZ0J3rjE4y29y0Va22Tjx1Pkii+VU8xRClOZyaWLglamt/dgK5H4X+Bkqw32v2Gw6554Nklpja7u9q8mg2j/3Lf5zUc0zHOIQ1QDevnkGqiBrneC8cnUlpU4dApzXZ9kpNhbEpSndICApr7j1X+TYw44RA+WK9IM+vzRU9MmQJZKSvoY49JCFIgQOPw074uolOktFRIFEKRrjgDBgoPyujYlFpd4bk3NQi2cNAlpOY3u0yTS0G3gmYUXbN4OxNCYgpKed/mcxNQHGlblmObXSJxlwbpccKiDeqo/xqgpD6enfk85YM+mCsMghha63lzUwAJYurfaQRWvTyeB39KseJ9q6QgSYTF4b+vRz0sx+jWSriDBlgUChdYy0T9Lkg454w6JHDLo+H42q+z1T1GayeIxMisdspcPmLk34BtnX/IWgmcXGiDOHNvyKpEzxxMbcmi2HrQymDwYj19C+RM/c214vzrDCbMZtFGs9S6N15MLPCiOLCfOxdxittDDlpJEG9rIX9uuq2iwiB4c+H0vOs4eZKcukU0jMjZNXPy76XVC7tPjv0/K/hUt5cJJ3rTpbICdho0WpQARe7sNkfNx4WDicoiSuWbTKs21FCSDVx4usXVh/qWtujrpMd9e+xiQfyRVTewMjNMf1i2cuFpry8xYcZ76DLNepyH35kWwcCR/GC4R/1dq4IF/iJPRDmReWu5AfW1oVY7O8wWAIoWxOocB5MbpfK512+baANmDuEhm3e+PryWsZwQnJpowCIQhxSgYrJ4YpatjklZDD4kTcbWwQr/FSvCRlyRSRJR/nCHUoEfT2uWevP1WkcLkKMP309dIeQ2EY3CtRB8QXa2VWP6W1aijEt7SYodDr7NuvQV9RjlBAmI22nER7l13cb+ea1H1/pPrurtzaWAUv+JjiMYlNLTCwtoYrkaOXRvg9w/y5tIq7g7H1P5GE2PXrtvT8f4s7dUjUE6FA6Vet9mmJbZbXiwtblytPtiikquijEkVoODGGsSQk+vEG9KksliTGgsOadrihjOKUTHSZQfjFavJw8TlKpPnclE9xAjWP2HLsn+RfAiuKyr3ndv+SGh8YHZDYi22KEcuIrN7kWj+99GVUpKdd4I+AMOFCygI2KNxUZa6O+LBBVtBL4ciWNKoJalhB91aeIz5OSKikpswKYNBZ57vg/hhC1QhBZX8BCme4U6QwYPhhTFPk9F0C0Uy8SDfvj3Z1oWGm3HhehO1WzbjLT9uM3AJ+vLByTEdH4qoXbirzYLLoIPp9UESi08EfecYeXAgj2VkO1OaB5YoUbzzQhQNvcTFTuLbBMRgXKBp4V7w5cPegO6qz/Vp50yUqwsDlscy686IhpUBSDqwGzlAa7OHJLPv8IJ6wYBOqOyVAqNbgeC2eP1HqpqZUqKR+R8VcTk+6KRtaLSz6f2nNM7ong20Rew8F9FrxgOo9MK+aEVxSnFPcUWwOlsQsgHTsoHeNAahtEIRxMG4POZWFPJhKRWK9lTbZlp2th1UjDoqvbU7UDvFLuPuQiWzws2i9iLnpWBv20z43ThUyYgp0+3h+CyN7M6lbAXpCRFzoHOGuX91iPgu2gvctk+w5PD5WyCJ2Z95oSkD6r0hhlSsOeapGcNO1vo2cdnttAic+7PjIsTNnmBRbt+nhf5rW6B4O/E3mmtFQPITonsTr8uSQMdwxPJjUkRROPYJZtSBGjIyD1hrckKSsnvTMfa5cadkwa4GlFsdg7HrJ25wqhyWTx6uZex2JHMb7ntr4IG2Wd/dYROdYvQmrl6ue9aX/9jMiEu8DwDoh0lS55MzEScjSHK6Of3OFODYunfnB3O1vkPz9LG03jwHyyNEzAgqf2h3gj+r22Df74+SyrSSyMUp3eJC+q3LostXgzSDCen+5AyxsF5iaybdCETTs8aXTEMLx8965crk3DhkhRx9xIjroL0AnY2pxm2ijRy/qfJ8savwHhjGHrDyDktrc+p9Q2KOP5u06ZJdDzT4PbVUmacbHaJbAu2rVGkTiukWPuzgqR2aD90EW0ljQSnimLveZHwKGNoDc7xh6syrMxJZYtC/67dQ6aS++d4lR2CjlAupnBmhWMou3t/o92f8qFMQhWBEGl1LRP99isspa7g5P523j2fqBUhkByTcUZRc1fOJrWW636QNB86PDyQt9DAzi0lbGJNw8pbzGDmm+fWbKGicCWj4N5wcx4ObSGYiwZFLJj9fOrk83UtaPAN5Z6f2VB/NJUCAZd+rxAJUj2b3X4GW+5vAFVN4tOsaww46Iaj/W/VNhs0l6n8K36StrE51nuBz0BXfXhUj2iV8sX3pdmUgrbQ1HBaoLhyDueS1MdFM18EErPwOgPVK9feoe9syHwUeugKaR/IAq9h3eLBh/eZAtSpZxaUeYeFoYu+BWG6JiSNhaKQ/Qj3Md7lAT1XxCGVnLQZvucjNwVoj9o1Bvt58tjeV9F821dMR5gMqmaxP2xh5kkalENSM/agg8z/PmgfD6i38SUNkCxBFCE5zuPQ6AgnSSDq6oDqLYybnG79k/wnbI5uanUiyBAfCZkEbZVxv7B4aaxPZ7oeM6i8upFLRDsMABBzQ+weg32CKFq0jsFEKECvntYtq1P8Mf7L7wB8i4lhWAcjGpsrShIMGfkd938vMcNMbzq4zDZ0HqA6+Je73H86ky9Rh7cKmZaZ/Jg/sLOzHP9v39VOaDAltL7Q0wFIBAek2gVJQNgINAmDiUpYtE0me5lVklYW9zLrlswyImoL8ODaR3GIFqAXDCScw5hAAqeDnKRkQpAPOWS26IWLFRCFGYo1KV6m/xidWJQZnA1VepplEy3XwFwGSqFv/f8DRiDKkMCrfX44AWPavjISF2VjootUB+SZpMv9O0IhUje4A2UPnrsBm5IXhcTmSX2Idl7oQfD5IvIVx0f8B86Wi99StTS9TxXLDbS70AoOq6VCplE9IT0ywQh5FmngJu9lukX/fxyBdHlSU3UCrZwteTj7oqUIz3/9ov128q0K4hhQm3Z8mHaL82goh3iGb6KM4clV8lSmorfqNAynaHq38nO7HgY41u71AX61ffBZoSowRzLHNYdGpFoFgKVdAxM1hw6cd3Ts3RVfHhEXylhNA5VAsl00PxRw+CJ+jaDXUY2B2Xt3X0RELcuLvPUbcdMqURqlMX3Y9SylUn+nU9Gr9nc+eArcaBPNnAH0PeheS/JCFOYVu8ppLvc8sY/XTlEuA1xMIfliDuc906PfD1hFvDhYTrFAZ81YbYj+vKDTN0YSe8YHaJ6SsmEPuSphUL02HAGPlsD4G7d1aFLfsuTF/mAAXrwu+n+CTRwYgm5ZIo1xGN4RgZ21I42G+/evaf/YRdrcGavCVEB5od2Rg4lmtY89zz/9eWQOHBE/fmxPbgYClboH45yhlaFqsDHYCMTMG26+4Z9iNJ9NxtjPLM8oLXW7BaQhTx3i8yDr1MZxdGOaQjFMe3DfJidLqRI9d5+YlP5ybEXHOLO5ZKwYfsdQT/b4tFnfT9w9hGodRpGlRYarFnTbqr/jv4+sz8wG7UAkhUbI4yqbKPgXkqyHFUh6iiWmarZVj9gzTUI48H/1UQxdNdIuJcm2eqOZ/0BNlHUJ7ILOKM2d7kMCGB7LS0YYuXRH6scEHV3l5jxnXMtP7zEm1Rj3syYwLPcudqezvfVyad8hdDo3EtHPx7XyPOSwmcZg34yP6/Wz+vtnVYIlDTWsQVLcvghntSH8AH3T2uG8DLz0O3bY//tz9AnDgp1/a4RmhLFdL8YwicOvpQSMp15AwLoMWyQ/W6+eR0egaSz1DKJpWBifBZUEbJPFromM3uTaWP2CHiEBoAaxQWFcgnWoYF/qjXxjk+m/FvU6APPyB8zJlWPqOK2k/hssSeIfUlGOhSKqcXhJubXSlWuXrQTmcgDQCvt5ETkrjlnPAdPcLPKctShQVxpk8w7zLLWvoUPbcrGyqQr/nG5kzQQFz4vuoVPsqaoRza2aQLD9szZujX3/JbFCZ6XnPb+HO5eg3n/HWDqv3KvI8HJJ//NKmnPJVQLA4KFT3XOevIt4U8l4QpOORNCtM7apSSm13EnYagk4tRuqoVW+of+Pn8Jz5uLPMVleEOx9Ss1vGav3KKHWmJHnGz0QCr6daLHo568BaUkYlVKO/3evFniucTAF5a7gxpIPgbrQlIpNjX0f3tOgGGIEaKM64NfDAxGUciNwR7Mx+XTEjxvyqfgi2OpN6pjK1hOewXpxJHRJbPP36vAisNznaxZ+pZsNJoNp1XjCZiv3Nc2nASaTZwrRmuiYQE7VA85xrfM25/gmRujLXWuWYvH9YsOTqSqfX/zGZ+3WXR36b8j2aa+E6oXCe9UbEDMhWbqFbqSRqlR8B8aStiPAL6bxjG8AhVcQeR04v4+dXIK0+LkQgotmzIwhESD6W1wzkFaB4JKwOKvVYatDa9iEiNW+l2h/4nxR1TcCx1LTmM/LR+r8xR3OhpCk3toy2gW1R/7+3M5fQ6OHHhi+BUH0x2O71y+kdvbZAkIn3f5X/VKByAQjGG4aLMxRLVwk1U9+oZ9hVCkDCfEl1JwtC2WajcRRMqZwDakE6IGKRBMSwIwRNHQ9R1ukS/Xot1LWAQFZJ6nf8FMxil+mqG8zAzReOmAFQqY0j8qMFrNg3wHu7Kca2KG6Fp6HChfE1f6hH3WPtW79eXyNk2oa1hfUzSJg+xlRVD/WmVyxV17+Fw47L3cD2e+v/WcyuGQntPi4PRrC9nu2H+1qLil8+vwFVJQIrio5zK4T0s1kYp7gb1nOnVycqqFn40vYF1pz+bePXkoib3J7SxCyHOs2FdYRG46PQOuSiyl+y2QkYAN5NAriLuevhlYMsgq7wL8jt4FijckO8S1Dv9y6RUgfAm8ike6N5HUgO3o5TVRffVYEDldxBTCN76Sxv+MPJD5ufcz0bjEeLXx8cpEEPIigciQf8DuUjdbBzr+IBDczuUoIEshpxU3e7kYSrv7mux2F03gnJpM0KcAXPG+zzIdkWys0RgJZE9aHCGgN7JSXErlOLzRYJN8g+djZ9TcWXsAnqjeHdCRw8oWYXEc9pVLIPBPM57WavWQLRx9DfMVaXGWVxGb4VWpVA/0M9qkOxKnanvik1A7F7ohM90EXUHr1xy9J0eAgNtGKFxAyTo3iH1byRJeZTQ4U4l+BpLdN4DCaXo2oJ8pZoXMJwYbMTx+VnObUPs6B0PE5aLKtHxKxE0D8mhcZzkLxwm5zkBB9LGFShmz0mHiwC/CJH/q9qZjgMvYEq2yHVesbWPTQn7Tlj1H6iK/KoFuonvj6iRyVmsEg8Y3pGk0JX8B8cI7Vmnbd4m5g72Lfu0AoCM2TV1yt4WPB1UP53jjFrw29hJjONfzxhnXOqE2YqyktriLzUcr18ZxRgX/COA+FN/43Wb3FX0RN4hYBWgYxEd4CsKd0tOEk4Y8Jmrr7tBrtUqhlwaHO8y/YPdNTTPogNtlivvcdZvVxdc6ip8Phk+64kvG2qYRvJ+urJWPMK09+KOB9Z5JGHonw2klGmkGfFSJhIm5/cd3p1X3m+hhuZaHMxJE/ARIOWQ3l8nw+n3pWxepS682axNQfRXJuLPePEaFvCpzQsLcoXClY4Lqv+VSGVJF82Gdzkv0Ya0H7NXlcz4444A9DuFLnUX+h54+9WWbEFZnnXXNgy98yuzsXAJcnCWu2/wboQyPJ98qkT/6t19yuPoHFc8kWEsM0Q7pTrcjkEVSWQrscm1WAZuUSutUH3YZyjln4Mf57sUps7swLNSD5TDPzVZVHqhxd1Oqy8Z8LVD0nPl9Kui52WTPYLzCP6yBLZ7rqgdrvVf5Z+Voso88idHYUsHWWCBP4J3hQNnclZK6XgmDmT32F6a+AQy68g3Ffzytxrkz0MEp6rrTjw5DkTHIIHdI9hH0YZqaPWZfDb0+G6T9reKOcNPY+KKd11N3r/1/w2sZqy5l2qbT+TVPwKw80XuSlFm9a1r1VuCcnb5Glg0/Om39RXkLDYN4BPfLYKZELF22V9Cb2K+yJ6mNgWYMahVCRe7jscPlnCFKxH+qsh1VsntakPivcHHvVhKgHEFuRsTU9iyE6Ao0RBIGKGqwPyfiP7wAwC7mZ6tLf/kMxRQMzyqMMvkQ7glKfoPqZ7LSQH651p+34Dcz7K9yUxmkDenp1sj3Nacsm5rV/BOabnyeV1n0nsR36zs4yS1elxE/BWbmqoFHOg5yu+EysekHLWjNbhYI8c9tQOX91L14aX0yl78J5+DR+zfjq/uRoEWR5ZC7/+PNXHu9yfI6MZLT764wQE3DbEa/qEYIUFaotK8QUYI5wY6EKnF8LkKGFNBifZc7vyrEG8iBG/NcETb44gr19R8id1zWuAZnpUeX0OKyDiOUsLOdhi1pGbM/2dFT24UoB0icW9y/Hopsmbny11dL+MDLPhn2Segus1IPnbv5gG2ME02pGe/ehPmkFpEMkmZWdFVHjK1vXtHyIg8L7kULj1U9/UkChvksne2BnVtAFqI6uowu3iBCeUznz+HNMkfBr/z0GkgntgpvU6jWHuUXbBcA8vSOKSjGQsAmw56R1lK+6wWFP78O3+NYjCvmvWuJwSAU6LyQOIQTJZi/IMK2zgD3yP5j9HxcU9dQGzg50Mg30XB9IFHdDrdvSQAWcxQFqgnoTZFlivhi07PV7br44OjwcEUnroIr4DF8qXZjh6WI72jKSw7WTh5knU3x4/HA/tlKqRldk83bc40yczC8iXL4ICJlw+zWiIwJ0gcrxWgPENB3rq1YRAjKybssd8eMZn17IoxXwn0jyGneBGqHipKZl+0jsVL0z83Sq9cPo2lXgkuonLzYteOJ4qOPVC79gth9t7ntQhIA8A/4nGp/cPeNFZjY0Ewai3VqikIiqtBwPJxNOcR4N+EfgEovtQEho1e2WMq2TxDrNrLfHy4qLYfz1DMHg1q9swtZM62VDZKyeaHG6bYjuBS98lT7F/PbVcXHvVmc4yyTSHogdntqVv7qw97ItFojT5eh5um6YlKrK2NJNFwkPdCHqQjxIURu6mNnjT/+MkIVjIi/WQBg8p0Ik7vrgl8taRFdYSmUnERcg1GWqnYhEWOAMrfJhN87yEYNA69SFCwaXDLUrOaNrWSA7D5e7jinwubqwFsdnO330IUnCmWRyKNbsGZeua2ZkxrzaIBGJe3OH6DEMaTEqmFvtRMu1HnqqCfj3AySQj776xg3S/YjD5YEDiA6kyImX7TlI0Y/tpTEM+BsggslV2oKQo1kzNnhkfKAWBgd45fk3+y8TlEO64/qD+5A9HKDjrAQqusoUz5zXPlg/2sbERZKAQez1wU94WsBKiKadteNLZmbz6qPLHx5BE3xekGYqMmykQNed07AjZMlfIsIy7Zbe7J8oLgM6HRsce20HpCEwQxJ/iEqk8GDsQa7EXKO5Y3hHtxaUreY/DQDtiSYBBoTri+Xt3z/QinUKvZuJglHV4/lcHHkXOsDhFpIpkp5y2mb+lpy9ASjZirb3rRKon7xwD4kAdPtPpcRVJiB9n3GCSnnwlexDQbno8+H6vt1Vxkpx5jkIRWoJzloLj9iMORCkvNFkjA2KDXzN8lzByPqGmCGe7Oaj4qaZCtPsozFB5bA4wGXNEwK2U0rGgrDbpqthkNdhH/ZsyIw1WMNJVnmkJJ1cgbv0mlkUsYreCXRoTRcyE32FRIiyphEgIQC00YDpeVz5dzAjs6i7I7DrcICZv3/GI/edT4RwYK2e26rVsj0x7EvrPlLcHOG/1lIqMEPUkIflUMddKtgQImumjtCSSROpXiS89U64Ie0n9EfKCNFFWBHfVWYaCRNEkrH+2yTksfoSIi+Q3Gsh6ggDg5+TAqpyLWfM2dTg1b9YrxCO1rl82dbZzmdyjUsaBtDzpLz8UvEElx7sgfp35wIY5LWIhWT7w1zSuhiv8TZSbCzGwb7WmbGfJKgKztSrUZP9R8NUuP9e384DinHpquR01kwXnL+xITfAxiB75Jq4iKj2GAZnu2dmEgGlIqg6Oz+yaXYsLaxWI2Jz5prJf905reQVJwpuZg1IApsDTKKBJp4meySem+3kNSWLWBNj+WWYOI1KvnNGofnq3Jy+zkitWSujtB/PpWNhQOCer5wecLo7RNaSb/a0z/bO9Bq42dFCM9Ae8FaKCx9aGCWqlNwPlVwnbc/ShkLXwiEIhNMDhHigeY6c2y/b06PCPCae61VwjmoyvTIqrlilooDYkeZ0SfI1EKxEUamON/MejKBwuouEOcKoMxLHJB18mxD8CKoqE5+fP1fmphjh1Lnf0C0hXDrjRR25acKkxPwFoUyjlPl09+OJmykOGVXev2zXCbSvFs+AMRD0bL7049zwy1zxdc0Fx/spD8QM+oUo/vdsfGgCqrpyXXjBjGwNixmGpjxSmOwYHEEWk5kIQupI0FvDe8KiYZ4u1yRASFxtGJ6DD5x9KxL1Odbu7pfpHsKHr2j1ODVn/kEj6zT1b8s9waa907NnqcHrK6XQq5VCVhuYinn467QSYzqf2Zcg89rUIyK842v8LvNYxH/mWP9f9ZuyxSX/L88I3pDykug74szv8QS3Evh8P6Ycz846vk7u1RwlXNYKD0ogXJ0l7b0CJd1Z2MrS/vlMRpRSJX51FEJhh26XNEEqvNaDB2g5Fam4sYKP+fUwJ+MFnzKxSoQ1PQ1OnsDoKmlJvqX4nqQKtcO1a7YKRBjbjU6FqdeuSy+2BsM0Q/EMsdw+TGsiTSgDWQtL2+5O/LiVgpDMEDoW342vqiS40gHW8VfL4ddaHFzuXjPOgJauMmMQFWkLAZ8mIMr9HQUY5Htco422sj7hXG3fhcHpabfUsCp6uxhH4vXejVT2Wn/D/AdMWPh+zgqdMWQ0kNdva/UyIyia+VXEI2kUr76Ad/pVX3zRnJIZRya6Ui45x3OzgG0CWuFSz5z+BgU9ypb05BK+iS8ftBzGatOdjYZXwSJmmVENJ7bc6h0meh1Q6vXa/R0SMDuNqrC6R27EF4f7pPXfp33jYvzKHlkiTgFg6fDS0o0oOlMJ+1etMOyZ+6buC0tg4ruGn/HdQihu3mq5oR7+qYNV6i1ytBydk7ZTDtzHpgauRl7DW4QMATkLRDKGbc9UeWkAd+43wsYEZv3BzRlDmRY7gKcw8nqVq/W0NdITTZPZDTHmfAK3NbERAzjDffo+kO+F7YtF/2MSBVsGbUapeT/PwKkKt74zbXqYbVJVloFS/08Sw6JVtRO8VMV0zJWUBxqVgWltOvi0evQ3Mow1kE6qOW7YtulRrfnWhNraT+PBqIEiwiFpkllCDrr5WP66hMcoOFeT57R9tpEWpKIKF7YYaKm8VlayLducKh6MYPc/IbUjPK9vyhTPd5MkpdRaoPsn65BvXHIlo0MmeAxcbd6IHMX3oznoPs/S7tQCmCbARk91LlEpXwLYAD0/Mv80lwJ0hmhXe0RzZMb6hDjD132Ceb98e7LpyR15L+nIwmR8cQCUecMoNsOWovbEbPIZoav8c2la2LDFj1MlsT7he7TqITbJUzqlquwQf9onHRMc1H6M/QBFzEpPwxZ+lZ9ITzcxVPqkIC/hGhO1K1xGU30rtRCrfBGQ+YHNSdtmLfUBZrdOYxqTh431jK5AzqGAgeLs4XXp6SXXZ+lC4WI0SmYvb9cpK+J5fvapo3RhC1dE5Z8Ypbq57bsyeZtE/0LaSmE+Pqwl6UieE74PqemAWjdHLqqcofkUBzIdX+LnP4we/ghZXXIOIkaidb8EXWuGjBe7MmNZICM0NHqMdrIjROa/4oHWZuKXZeIUQigxvonp3ZsH5AsLXQq7z/jxJ0Md42XYuw/Fnk+3DBBghrPoqmGfIWgJKfxdyWnooBhYUBjdhe8Rh/SQM9EFTOgfxnfKxC+kA9/7kHQcOCFtzQzOqO6UQMCjmViQr94Wqw/7J3kNlNLE8jh+iYe5pBxWCL2UpTnMuzqvc031K3k4BBXd3Z1OVhPZOHXW42aUmAyyHsq9v75vg1TffoL5zjFWuOxdi7d99363854XocimTyjrLwsA3NG1xpyZhJF6TuU7UJIaJBXSF9kQh8zkde+2jU3nJbFhp+6qTZJQbsZSXNbE9Piu4KckXn1srsSJoGeWc9B1l938fxETarpG3HeIIVIDhVEijTO6rPKse56fcyNRebQIvG5HsNEhVW9OEmQ1Q7wGbl1ekz2b0Ij/F/1l8MPOHG3DanJxXc9b+fHqS4A/RzN/IKNumXZW4x7YJvnu737OoPEKwoU8EvlyUbC8OePTW6hrBEhTrFj315x8DiUsSqqNqaxmVKAHeXHRnq6yZAOqFNMsjSEmW81snxdw810UJ0El7s956QbOjKk9k/cLySPGIIU8pb/RO1TIHEUEdGZuY5VD3qsVwscTz2Lh1yr/sODIQ5TdF60eDkup5yKKpOsk4nvwXCF/3XCSl/RR7pnuaBHV0DDbAuEjEhVE6ScJEJOwD2wSFUHcNU6hfLavEfFQqI75aM8RqWEt1IUEpY/ncAmMBZcY392/V9dy/NBaC4FjoYfBgzN7yLgyQ8JlKwXQ2Laijcs9/C2VqS5IGbdvFqs7Kocs+CNB82mD3VQ35X/gr6OK+aVFr6Ffb6arqgmXMCscD5mvSYmQDgmX3wwZI7jA1WcbG3a6p+DnAR12dvRJby0LOIis88EA3TVonu7EjUfSx06heuzLOrHjtVXMBWYMmUcPwk5snrYH68k1ffMmECAzWaQVTN690zCUnhUtWZY5M2CcS9FZRGZjV7fOpIdq6bLLiEXOww1t1HSJG72Iorc/cwTbEOsHwaDs3KnapQRuVd727xxrZXA90/MikdRsyj2oZAyOPyefHgVQuat4BKDAZwSwoA6rpGxn4JKB7lVWxF2M/LtCol4mlxEbOJ8CSGpTVPtCVGp7c5B3+U4Dmmy7hpJDYfqp5gQZXabgwfyyAKrVuNnwPx4lKovJtRqKJSEGp3zIoblu3xHGUHOMKGtL3DGxr/tOZd7f+C7UqkXn6n2ZCFeLO+d4AkSiWvkbWM4GUD8TUHZWfs08arY6xTjEBx7rXvRewX9mCGq2N5sANBEkzqq78N7R7Q31ESd8KJj1k6yfyqYuQC7Ia6ENl4kTcGNL+rdnvcrNo85I5CLwRW65ufMlJ7i78B+Eo2Bdls+zXf28nzqH7/dS9nr39r3GmoJ4xxRBjB6GGmamsbPlrL6A/FpqUcH1Sod0QXXJC1Whrz/i0AiwFaRJaetjzAc9cWqEDSEBG5lQi3ScQhUbv14x4Ya2R17cxYgnvHdfNPEYHYO0L7IWZATMMOe/ibGc1PU/hXNukiIKfjlgxvSOnmhnxJHCFKGvrAt1M1tyb8z5p0gHV7NTTgn7sfPiIc6u3YLrMml9QbZY2yGxDfW5hWoUR35WuV58ltD4ihrCYIPaWEvscn/d1NZE1gLNRCWt1xGnegHWQFj7RKwbwotvuhORLk5cE2KSKe/dS9OvWuAEZ8MKi5JeG6YW1GGAa2o4T9f35yoClBNVab/ubbA6RsAgW/vRmMcXGOZlw/xbqBD1jsNZAYC9twc1bFxBbQ2NEV8EoZuxR+2xyYqdHsBvvbQLar+L8HMDaCcwlXtaHsufMydwW/l9YqI5zEuXb5WWOjyVL9Cl6SV7xBlkI8rYIebwrxcti2Im9zEOB19RFhe9OXXzATYRro/68JNOeKoFDjSUVGLSgpDmh9oAFzubHdOwbhuKcFMhnO3Dow+tHPVxDUZSRZknKm+kunKHyOLcWZ9iSSVuMIi4n/jaOitpRhQtSX1ibEYkviB41eA38094/siPeWRwXMoSGW338UtFGX4Si4TmdO+bk/iT3awRv0Avu3OYsU1AHmv982T73ES0maQmBV6D9leP8Pt+DX78Dj9IY2sftjIJWpkZtMop7p8AxnGDr5Egepd/fML6w9Z6TRyYexkzIwbYHZrazyUaUua3Zmu43YMbfKcn6ENQRwxmlVD4N/eSDAQYbQHGhwuwvMjjbJUkGKSxql7WuOE8m4jhPhQUAoFTWbrGB2eGZLO3vJ59eZ0RETH8UN85GGYJnHIqbOMz0nNxVlRbYCuu/TYOF+uLqfsB8MJ8c0EsETpp8N6dD8LSS8M+L0wq5p+N4exwfOUCg384uRFp31D2wM3Y2iUIKVeKtKDBMBoryfUtNuQSn6cssinSzizdjmbPAnDx2RJ1IGPWYrkl3VvyMFXIo/3f9K7CFJdpJ2gzeNgfeXZkkbzVR1JfdBMdMZTg7oBmqSZtKjBInTNcih4NKlTwqKMehKz5UjumgCdAK0JIk9aXlyDBbh86NjODFRacNJTygpgr9+fy/09MZPzoypD34EtpnEuglNaPwMeatrXOzPJkAFl7MPDHtjSchma7N7VsKJyZUFPMxLKq2gOYuk1jUC13XWdAKkcUfIgO5TBh0G5LG8AqbS+zZCi6b8zOvEwATJSmrdAKZoU9cZR0gtR0jeVKD6ah7fOdV4p+uI/5czWXtL46NrrriP1GXXRQlCZYGlTKlr0/5bDsJb1XSj8yaVQNaZCmCRxu0C+DsvY97j6KzcmrEGvtrhebayQHBYSbPU+H3kKGmurHhGRlBgJ38YJrPShI1GTAfvl+SrlXzAR28v2Gg50FhPC0ijX7ZTXFVgzbwD2Xd8trNobXRLwqsPUm2QnqdokZTMn22VKOdQTYv3qTORcdXGgY18wy915ZPYLZAPrvFtQCZ/WytKBhhdaocjZHvyHToLqAJnZApykFjHgSlvGBZNjPudcDi6RsREotikoQiEsApMqpTM3uhsjoXZUMOX5201dmEFqs87Az4Q07anIOrUZBafY5QiDMG+9kqq820FJyxBPd4Sl8+/tqkQvlvAKWePrI92kRxWHxadATk7XybrfBYWnCeNA1pcoQoHiZU9IaKNI1LWJnywchAxv+S+2Z5iiE+uAatMHzC5V1A/yP3rILOlmrn8oHsnz20tNH7u/n3R06bfDoEFW7Plg3c/Zt2gFZS+CsTjO+KnTgTjIHxkL3DN94x81cBsU3X/0CWBh7TbxK0OtB96BGm32UMIWNBay9U2eqrSfY+DdHQoIPCt9pmMcbVvkxmd4/Y3jFLz09NBb4OKZ66PHA5tnbs9jDZcPUckgZ7vY0oUY3KahZtGIbIoesKsAU0hmMMtIzYJKsZ2r4/U53ICALVdEDGR2H+XGWeC5DOcufhdzva9F0H5SzLWzxU+uAoDWQD1tNTqUMWG6znuwqKwzbbS0B+sNdoitsxbEu8N+ex8XO7jI1KRWJN/Z1zcnJcQqS2nOlAYQ9PDgH9cCcnpx8m6NwWJ1A0nkpdcXSenYrvneCs2wwLBaLfOBFBXTQB+cRvHoGRPE7BLRwtjCuX6EztCRzoEEljzUZTI/HZDUs7b8V8eH2O9k7qV14hEBCYyCtISIEDRDDmlnbkzQnzbhMv15qn9o+zsOTXpzmELhAe5Tw+RB2lQUOKaUkoTXhwRBaGxmuUXUtrfiknMtTbI3u9fc9Z9f6w3DLtawVEe6QdFl0xNDPwoZOgLAEfuHOMOEVotQdGy9suJ44P3h9abBAAf+VbF9cAj/zP0I30YitY3Ez9RwAVE8jFis5opynDJOeGpjD/gAiA7G4zkC4d9rdkvXeg38UvBLJYQ56K/mOXR7ETpxgT6L3qC8m/4UmqYwPo2zxnvzgeHCMRXZRXGy0nZNqjfn2UnxV4V5uReVBlsU2Rl9R5ZRK9yJ+o4mUlhsfAgojWgwrxyCYbJSQ/wZCPsTzzaLXdQDKtwHS17wZ8Gihgta1Xs1ml/omTPHpkDJtCvASWjoz3PiVM9E0qfhz5r6KpKy/Sa4GKtGPofifXLx0tpCE+RFUcoJOX8RscJr1yYrQFyvOcOALYrc7x4mOZDCT8RANHddlbV+OKtbSeyCajm1xAOK91zKZcrTxYcjyBG9p36zMMl5k1LTuCMa6ohbsT9nIkCp49ZKtoQ/2kUAnGQR0kFirQMsQ4T5UEuXBWqLc6LTaIug5e0pSj3z1Gj0zAUh2ExNDJAYn+4iHHhXrsTbUwk8pc2vlDJqjYAKYmTUKPchQfujXbr25bmi/swqBLFoQ9JQ7jSVX2/6Ok6RN8IlXHB3h48suX7s+6OCP3TqrhT4h8b7pAIGMwdI45+gpV/WfyTDRLZErF2YqNEazKwyfnNPNVgg5YCgrKoxMmPFmFOMIIWSPeRUo+sMOcAEyMf2sq+QGTAHbP+Q1kEcX/YgsA1H1rIsV7B2oh9HiKRUqPEpmnjZGZL3fcpwUD45xji9KTQ58m4C69Kn2ie2X0l5aI9zM80OeQFR7fuWm9oMDaAf+MuM3i4hs4eK8LLDFUxRgVPbFxBZJPrwmBQSzL5z+SHJheAoXKq6L1uxjcz+7M+BZ7s3/VT3JD2PWLA7Ti816kRdOU62RERsszlV4cWcWHi6TySjovBqIcijbdOBRoZYIzIT14lhUc1dCApwgz8VJpAxXlVS+++hOg8nWVJU6WQVfkx8cH2twHVBMzwe03jBO8/rtw14O29pKiPGrM1Zt6NVgyjyiMb6CHohHLWqzimctizBjDhlSBOhXbrX8Vj3mW0TcSRkWMo5/aHk50eThGbRrhOQF84ObovQsISGUH/jJ+DgfaZH5VitWuAOoltsH7uEVBsvSrVhe2xSPVoCYKOLMVvavWGu5JNTQOzpw5FEeUD8/Ou4FdNBy5A+ifRta5mJNVT3gN6H+E3OsxoGGUFdaSQoV/ytCGZouSej0YRO35xaSLR3icPSeszV5iyfxXOgZML+yTvefpbNfTBmNZ872a1jkO7sLSh2hqRNK36zwRKs5bIWzEb4CSRi65SdTXOWbk/99a1YGkd5RfYaqubZoqJ35hN4alORk8nLJK6mBqVBAFH9YjCgqTuGPao9wc8YCtpiHWhRUe+ZsbNVV+Re4PK3jbbTIEk7m6LF12ydqismc0YtzekqKftJG2utYr7ocnMir5N6Mu2T0ahixRqZWM/WjEEJj8Xyd4JDqqwQPFr0YtV1cMLQWcH6EFHhsvpCZCrZVrF7hGFYXAm8okeqapY9895RDEIPRb1TzLgyrjFHBW2ahO15CWCiEs+rUjrzh7x0GkXcjDEVge10CfyKitZN6HQAyG3KlmWRGhT6klr3EDAX8GmW3EsPD+OYNBndCPHBBAieqEl0CnEPMPYr1m7c8S+92/ezTSkwwPmq9Wd3ljnwXMOtIH8PUdyJonOHdyNqEkVLRHr9X5OYQwP7PvzR1ASfpHzLNaUT0QL+lRkijYfGVcTqYRZu/cExSlzj1oeCKFrhEs7n3lpr702a44U4J9tJC1NYIQ8AdOjU4Wa2lE1fq3l7XMp8Cz2cj/y07OhF1FdY+8MpdOHBSE2kK4sm0iDjEyIe8WboI4Ds2cjgLv520Rm7lwV7C/f8br1itb9i5yiLsKJ5wZ0SK3JHuTR3TdtlOH2qV06hGjpkoXqlSHfaKtqUhYhHkyYDo2ACxoyJ4wD7EJp8MfVK0+pbxgnza3Wn8L3esQ5ABc8hX2TryVAqmj3AWsCnOWdonr3CZ+jjGkljQRT+lY6QiaA+nrSr63/6XaKg4Vqn409FkDKvuvR3QFMfoNKmSX4lxa6vUB+vdducYSDmcqzMQSd1hOMXaMS9lt37KgOI0b5/FijkrqZstVYSFFdggPDIKbyzcSfuTi2NPoF4c6v30awTUULj6putxF4QW2ottN9lLzblSEA/CdTDHuVimcEEY9H7EVg1BaJbkNmxTHjALBSTTcQERDWdg9/oGbaJEIU1zqepemrLPowPbScB4ETwU0506u+rKQRe5/MA951/OPCknKToaKnG2Wup0RPzgcghNphJd/kZ7nnzZQ9GzZ9t8ZoPP2RZUTA4duI9AZyemQ/eyJnR7kT40zcpdHJzTotkhGgchOa0DhlXBhOeMmmYX84uLQzUdQgdRr25NbL7CHyytOq+6tnFDjq9oEtW/RgS+owNBrUqivSUsx24vlqC3RqF+tGjlQhu2eSp/DyxYs0HrG0ueyvmuICI9oNKriT69JOaBuFuXA9MfgJARDwSrXIZVlYK4MpeWKKHxATNX98z1q3/FxRskvfCOXkz/cGTMFGOzKrZiy5TYbxtcUkBjIQBv2n1SI81H32W5GB2TiVFT+7LWOZKwGI3FdtyQqWqJDRZ6BY7nQf4JInobCdWOMTsKpHItd3C43gDcSpaGDHfKccSe+pWqqVW6e9+Dor8OlAoBYcI/lpjpqmart1E3DKDoywgNJw+4RTVDcVcBog5WykMATo1jS6XmqqHHhkZWLDG8gHZrcVSwTeWhKYbO+wO7zHGRxnuDWPF55yUPFns2ifnbftzaAOWcM3dVwhYZVT7hPdzyasvLdMZoG0D63TyOQvpxUFGb/wWtz7eoGWVRkDoUDal7LgKHIjhRonH/+TBYf47ggL6Y4VRS6g53NeEgigna7m1O0XKFTzgqdFZwFM0NjLq89YyKS6b/eGbVFePIgAt0LTQqJ39HwEH6av3nRhe39gbBY4TY81l7X7UWa2QBjUDe4dsOUtpm2yZu5wMLL9+tz+IU++Nm8T2rkQeVxjvTFa7NaTDgdIdUW3toay6Yof1QLXq+sGgNmpVzAgkLGoSW6P5JniGTCY1iaaisiaAel2yE/2ujlC3aH08YLyuh1bZjqZcr4NIYmRZqZB0g64/sNUw8+3MHf145QobktC9kCKrZHKnRQ6wp34OSq//Wp6xs0pksS+qHV+0tKoZGxbLbfYd9NYpygwudgn/MxvM0TjRiWBhyEiGT76dMpbh68qBHY+4kztdl+EX4IymTJNOwBpRYn6wrvP8OnX8B93Ncp4gsBrBfwIEZuCK+Ee6xdN9LFxfqxRpSQ9Aht3H0Q/44+S1bTslWsMDmabgYsxa9WoWFK4DCYKmjiT1rdJj+BJQ2ZOT/wPldXTDeFybomZZcHuIMeS6K6uOpANxgPBuKUpiv9CWbNlZO1VTu3/tmDmNogoPAbaPiWZnCqXOO0AfgHX3uDSChQBjwmI4Plf4Fe8eEBMDl3Tu/Fd12aIKUQLTizxTKDJTwoinn2cH8uWOAL6gs05cSlMlUoVquPynHksJXdziVF/9Y2Y4r4avU4BOJz9VsRBwz+4E0teptm1p0DWkCy1q1mWhUO2xA/SVd9YWT2f5NZvwO18TiLu4AJhLGLrJCGMYyhfFsJEYKQ2k+oGk8+ppVow54NixXaVmY9VX5+JezVHlC4xCVpe3YsaM0dyZ6nz8/tzGpQCJGurjBRj+MlQuDXoBiwpR6rIygafr45NkLGGbgQIs8/NMwG9K2W5pMaUgkY0PD5POc54ljIS3pbeSKBMjf/GCx0qpmemBC+Hfi6L8liGG3ftrVAccVhGBEJWW0q5UKgHQyPCdOaV11qg7Qxcn8ETL6SItnJFerlVnyqoD81B4dBi51ov6NKfea7HLSjWAy6Q41VBOiBJQmTotYTwN/86DTWyMgTmzIAv8+qLHQQxiII68gTALW6c2gV9FzFY68imWusv2MXeHc0ZJuQhrQ+L4C3srRW2sPXUxvxVMoM5XoUfT34oooggGgpgTF+uIqiROmZPsYlirGGfGgnxQ4YB0vepZxywOVGGQL839GtvGvxLvpFD8cyazAR6ad5hjDm42NCVVm3NWKHKqcsjc0CItytOX+TaJxUbBltezexri1PGCCendSadBHyvqU+ZWMBg/EECwnJ6F+LLH+kSWF/GB/9p7iEbmr92PJtElEjxCIPawOkE2cr4krhdb4oCOWGXK7FGAHcNDfubRnZtGbQB6it5XiJmvhbJKJw+Nxbfg6UKu1plYEBcUBsfQGaausaQZTL9r4+nkbTwNFGzpeKFxP5AZ0tuM0vOVemLdn9BKB028QgQiVqxQJplAgA7dFoLyQ37D50EqnR1CmP71EAOJ8PC/BreyySFWq5q+yQdPp/SCJ38asB22KqsWXMBwqBAEjRL7TIzeVGQ1BJNziHZg/AlDfb+Quy+ne9rV+JgdIbcIQAAmPIko+1jGXaD4UCxrF1MqNOz9Rh7zpae5Tr49eM0P4HVC1Z2LhzR3TGM3X5aCCcVJarOLNmnZSshCPQYWlDRczsLT9Di0M8/H5oGWabea5ePECa+hMBBLKOi4YVijfvM94ecsK9KkBuGMNVzscxCSRudAnMJTK7sEDB+WdXYtI4i7MNlEqi7Llhs/FlqJtuEI4C5ahfI8Yu9IcLv6VuwOCsH2us+k0kNRvU+fTmDbJKNLLU+9yUraCTfnGAiFBBoAqyrNi9A6ZSGgMEIyFPdWuMRr/u8KKs9jq/7rEoGJJ+ZX5zslbNsEDA4sFY3kCpMlDOTuRyFBH9PABJdgDbtV/zOKRFW9jzQNhVWoz83iO4VrFdOHOogOvfPMAVz9AcutXtO6Ytetlx55Rjx5ZXj8AL2l9K4FJD08Bu8EPPl8kd01GkHRmZ9Agcm9oSVqzIIuqWBuMun/TUtpAA3n+dR9Mm0AaMC7cALiMcZO4mgWs8oyvCEitqyPPZ2F+T6Lzf5fN7ZGxHyHlSuggsweRzw8XSkflWPTFgaYOfeutncXFY7tZ2T/1AKmSbMTQUIZcev72iW0yGUe5nVpLxkGpyNzoAhGfsE3gA6z0oOefGcgoz18WdJTLc0537jwHmZV4+wMak8rRwQSbOemnEUo2GtrTMRBRbcUnYpzlZSPCv2xJGbc6053IdtND8j8lazmJPydxkYTxY5fFQORSAB0cxJKQPF9dVB+TeNKtZykrFALMLEgvnP6gJsy8sl+VoHqwhcUIEXjn0VB5jkrZpU06Cy9cao6jl9mkDZB7gi2/mvD9rsbqjZYrCwa2eK6CnjkBHnCvOtIkCjZpOihYK+izJSn64PHtooE+puB+04ZbR4VSP0Sqkgn/gu+49V7CDSWjipHnX2vME+fk3KbHYoRrAbEQwc8RPPlLQD274Sc0SgpRNIEy+5jp7oC7I0vn5lwb5L4D3x7G+jsedEpsJzqDK/u6BEpsNkQevDr+CE9I5NZUdtvwQGEGllPTfJTrOnabI8YwaUO1FP5s4emhL3NhLtc3h5NYlMIlhh2nOOWsVpU+oRxSpsfIbPPU/diRzoTA0Ys4Pa1BOAoNIIIAWZGMIPnYV6pan7UgihiuUjdURTulsB8tuWRH0mDMoJK6d9T990MRUe4y18T24Q+SqRafy+yPb1AlWo3f58qhRZe+pZfdwU39ldzrgsrAw8Jc+O7+06YTK4mm0ekrQ7+3A9YKNrjFU4Ps1VmpEJ/p6IztP4IBhJ91wufZK9s9yblwEqc1GhLdk3i9ljQadXO3su+e+MNMmd8uKSh1w5cXBHIU0HBDzQx76re1Zp4aFU4pU00J6ptwObw2Bt4XA/xn34G/+a40FAbbU0yt86C9MGPCPIeE5EmdN6jEu6yDZosBJtRj91/T6J9q6RACfttgj6YDem7LTMRJi8a1uSi0OYCtUh0oXzpG2N+bJtVyFLDG7ozTjB1qFUDHRBAdsDuogntIkft6BMFCDDtTTgBUYcLgp9dr+9nLQ712CTO4NHPVogjD9oQizCD8heCh8EgOfpATe93gzUGA8M2854tHj5e0Mtbz5wMWh+uV4biaOxEm9O8lH/LqUeQDSlj4t+WlB/Ei5ULSJ16ar8Z4CbnwHuheGI3A9GW9mMFYpPb9AVZBEuoKpPJmMoUMHB54tam+W4LeYxn8Raog1+vHV4fiZW1qXNWZuEmlqWev4ZOkVudw23lt6CUexTTVyJqYYtGUK3DW5GSE5cpJyg9xwVizkNGzS/8lgHcaMTNsDD9F5XcXuygmFooLQdXGJ9c83hx59ufVXLd4QlPZzMvA3dgKLrMO9QF0IcOw38+pEOOjgMlQ4Le8PLAyOoNsbn/ih1mhLkeEnANKTEGe0NeWzeaB9IM11dgLqjD6tCPRQXZTjk0RicFsQOZT0aNG6kF/599Uj0RR3PhEvETIfyXBL8vzdpc3/Oang8YciWEJYByeMZMBF1c63p8h52FOyCginxOmRQv1egLFT3sny7gaOLO2qHBv4JTYmBKjYO3RFiJqpzZ+CU828RPozvLybs3QQ/cweTchXMQAdkTgHhQNKlE/zp/fjm5uG0ZjwH6l4+cy0tjVSzUbdnGMxvl89UC11GgoODTahIbDgYXC+VDnb2jMxQqrBth9MKzQMQ39lrnCEYSvPrB92vUY+DG3m/XUTBwyRthgF6ZY1w7/7SyuTDXA/Ugu7+/lKmDfeP2bvaNOUI/z24YbvhxmPRw9jawvDC5QWPrkW9TfnBQACISFGuKbPBZdmG8XG9ncSxwwZWsc3cUpDFJ+NsbiaHWBdsUVb2pxgI2xVTYLjvoyhbGfTcRmE1LJO49ynZyh8er35+05lEEHtUWI+8n6rZCI9mrs/9kAYujw1Q5qR62CuVJ5XQ4VKqAG6PPplNteQXcH3eScroAWOXLSGFvq7R6+PZjmFsJhLoQAuhXYfFIqAFsdAxkeYyVzRUKU/m02JTTeo7e020ZCroSJxBQO7/Ovcq09pH/cadYWiSi8LdyL6Sip3A+Nt9sgSZPc2Dmi/pNv52qn/GPrmBDVjcR6pJqE376tru+orEaD9Phh9iXUN3T//7nxDPlQWsaE8OmG4fO491X83OuMid+amQq6MJjn9G7qRcY+ub5czEZfS2VXmgmv6+qmvE/mWflF5I45q1FiJI9gwZq44kRxgiy1sC3jL1w4iO6WuzaXPc1Nv+7eAo+oQPZBm6KDiboeY3n6+yQjYHd9pzLcRFqrmH4oreT23TxW2B5TloZuMoqFn8KHTLxreRceTki2D5u1KsV2h48Vr4RDSTtyYQPTYfjRh4NoSWUlkiE2qONFUGb8Ek8AoIjszEDkjOrk3BNuhyefsFqM1CWbkfzHAJrzRZNVqm/rlDCgX511rEaDCDBoiFih0UXqZNMdESHFDMZBJAM1o4NzLLjLIwUaaXOzysg6+uMiz8R9T/EniOcvtMutVQB20JoHSDhy1aPCdaSqyfrASmRehqk6Q2zeVHzYz39thQUmnOdhNiupP6PTjED11gKvz3no6GlQph3e677jf+fJTTsZj5gOPUH89BLAAbPaq/dOFtLWpEg96NRelIXFm3pTZ0z0zyCoC3B9EEcVGVfPiiI8ewTAMRVd+TYAYTGuGWzzSUYZXTQs6Mb6osCYhD2ICXCU9oJe5DHUePjlj/e25ysPeEaM57FkXo+zACmjIABGMfnP8VG8X6ykJKXSeYfpnDyqGdzqbcbVAn3ZTRmD6WSsPqIVB47/B3yIua0Yi2Kxx6KMQ5VvwxjEXeGyY/3b+KPLdoXNa43TTmyz543V+ckZAiyR/DWLKN5to1VAqFIECVFr8s3DokHILZTTcopQm8ybh8n2vPr2gN4TUrmEaZVlMtLVXLnbFl0nZCHRaSxVwFr0rAMdoQyyIfDP6JYCU7Q1n+k4LRXU+leqI32aQW35M3SGo0KtaniVX/ghID1mw==" title="Mekko Graphics Chart">
            <a:extLst>
              <a:ext uri="{FF2B5EF4-FFF2-40B4-BE49-F238E27FC236}">
                <a16:creationId xmlns:a16="http://schemas.microsoft.com/office/drawing/2014/main" id="{722CE74D-CCA3-42CE-93DB-8FF4B99601BC}"/>
              </a:ext>
            </a:extLst>
          </p:cNvPr>
          <p:cNvSpPr>
            <a:spLocks noChangeAspect="1"/>
          </p:cNvSpPr>
          <p:nvPr>
            <p:custDataLst>
              <p:tags r:id="rId1"/>
            </p:custDataLst>
          </p:nvPr>
        </p:nvSpPr>
        <p:spPr bwMode="gray">
          <a:xfrm>
            <a:off x="6409960" y="1162857"/>
            <a:ext cx="5446549" cy="5297465"/>
          </a:xfrm>
          <a:prstGeom prst="rect">
            <a:avLst/>
          </a:prstGeom>
          <a:blipFill>
            <a:blip r:embed="rId6"/>
            <a:stretch>
              <a:fillRect/>
            </a:stretch>
          </a:blip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 name="Title 1">
            <a:extLst>
              <a:ext uri="{FF2B5EF4-FFF2-40B4-BE49-F238E27FC236}">
                <a16:creationId xmlns:a16="http://schemas.microsoft.com/office/drawing/2014/main" id="{37399A5D-ADC4-4337-9234-D4A0B9E7A005}"/>
              </a:ext>
            </a:extLst>
          </p:cNvPr>
          <p:cNvSpPr>
            <a:spLocks noGrp="1"/>
          </p:cNvSpPr>
          <p:nvPr>
            <p:ph type="title"/>
          </p:nvPr>
        </p:nvSpPr>
        <p:spPr/>
        <p:txBody>
          <a:bodyPr/>
          <a:lstStyle/>
          <a:p>
            <a:r>
              <a:rPr lang="en-US" dirty="0"/>
              <a:t>There are two primary concerns with the PPE data reporting in LTC-MAP</a:t>
            </a:r>
          </a:p>
        </p:txBody>
      </p:sp>
      <p:sp>
        <p:nvSpPr>
          <p:cNvPr id="8" name="Rectangle 7" descr="Enter Chart Description Here:&#10;&#10;End of Chart Description&#10;DO NOT ALTER TEXT BELOW THIS POINT! IF YOU DO YOUR CHART WILL NOT BE EDITABLE!&#10;mkkoexcel__~~~~~~~~~~False~~False~~Falsemkko__4HooU0THZk28POP9trq+pbTvvzd/gcV8t56cq85kb3NDTsUhojRA0EsgEHHMH7oYP1SYpn09ysXVivguJdhTvfyVMsBLTGvcX7WPTor/CmWbzKYV21T/xr6wEPogTf1LGkYW5ikNpJn5UamyRc21jvGkcguZY5RUH0arRQZBiRCevNaFJbzLRgL+f5pamcNZ1goqbAdr56t6Lfmdd6MjqTMupX6DND/DsoovFIRMsUplC3PtMG3SfT8+AEsL3vlaWjqgq662V46o81UeciTzfhRzY/c0PUuugbAbJ/X5lLGNBbUO3aHoYfq7je+TI4mSemrsY4aLJ3dzliTbIL3CoE103HwatIVZaMEOCN9VdGiRBSam99rB6kbf78r1/UXVxe4fwmZlGRzBhnQC3rOfTBpsJyo/9OUtou0DwEWlz99kdDmy354d+VSZw/ZmNUMF0vEQBzuShRO2ET35YqvXb3xJ6aG1dU4mQevqoHdoV6QOMYvINr55aKhmanxCgVwdtKUDWFzMilProMX1IR7uDrkgp9SwQVPIWpn5rgZVyvyb8/kVlrvgesb5dqm7inDzY8HXTY3cjjbON3J+lchu0eWfzXnXEydki6rI1vGwBk0Jnmn4JjALeg1YxhrxQChRQRK4cz4icOdj0VamuFjoJ1S4ZMhrO1L6oI22y9WHeVrfBExH/pKgr7Ov9WthDUHjePLsbMamr+I+zq5wfBMcE0XflfWZ/6tyGsY8cv8xQXXBQOtSFRF2M91sbCjI2EAipkyFID+apbbPyeXCk5A2iuzl6CrIJpWhn4krOniYLhXb1xe2HPrW6vVjbnoJE8haDtJN+MR1iYMuLkYs/BZkdE4Cvm9BXSiqr5iBKK1tDGUiQCLksxrxgo7pOgGn0May/lQxhFS3DVxhyTP2SZPVzcHzxpPlJ8BtvGqsAEkYIYqBiAaZHwwhaZnISijtjpkH/uLy8k+ZpTGaKpM3UPmbmCHClc04hT+1Krey5n763A0vPduzaxhQ1JDaswc7XHm8Lrd4jEnfK1xdm1GfzuYM0yjGqrU8awuBuO/UI709HRi40fBpJOFJLVWh/6I+Lwh4GaH4jh/5wRVic2RXs2yyxIcaZSIQ6enus3x6fET4jzru2F3eTMfU8y70wPRwj9/P+AJo79HBgUJfGeFcuwMYmh+zUvryEQp9N5MRm/autS/f1+5jX7Fo3v3uF1vN0tChklQqQ/xz5H+CXr9VUGmJ3Fx9d2EuY/ZKSdfsh3FtQH4UJ5uLBQsakZWdzHgo2e9ilYCO2t/kW+nh/cRuDDOjVoY67OBwb93CVdM6WtzeKiRh0ByahtG2D1pxbyHdmPP+rxgSefy69SUPznu6w8bdHN1ZUKxv0eBP1vHHhLYHnqPowhOU2+tw7inj/EEdEiv7cOpgLQoIkXe+gPwKSygCqDLSZOQ6GOLFm76YInYy8Ou1421RtKKJRug7Fk/DiuNmxO+aXmSpmpIWC/l1AOJ8pc8Jztf5nhDcNp17aZ21UB4knThd0l9COq0IOFWcLQ6+eYg46YmCpG2OTvCjbPyit8UZBH8UmQGBwawhgDp2sOjq9nFBeGwPvBNDOZs6sWaxEhOdh/kAiJOttEyDSKzfTOKbLE5ieLAUFUBUX6HAg5t0MmI+5mptbB7fTVpy55jORKQxpOL+5lmDLdbHqZbJR2fsC3W41IV2eKm1j1AnqrjhymYUJ3d28AbEX5zY6iWgoG5ShjDXPRhKlmCmRBxlMa/U9Z/3uJ6XYa49c2I7TTQ7gRsMwmb5WFo1ZSz+fbGS0JFG9e0zQXj+AY1iRBwREZmkOKIIFsZGJyah+Oe77dqbh3ebSVuIMAvjQtIGaXhMCARrZO43CJWDTnSU470xGRkyyaeLgdGlcrVvmEpyDYuRdLLmffBFQwmmzvSifzkKSzIQ1qkGoAGlW+22eXqeBDpI7QVcBFK0dxOs/yhexyg/skpRB7wwJ/U69LoYe7ED8k7CfyYR6ZrEBou02TKtLgjrM3Y5d+xdR8WE0pYNhDOjRUE5tqo9gp+SKawWnjnuO6rGtzQlkXOAAmoP6SNjUmNWj8/MqFC0h9Yk8o8GYpSUjyZpBRwtohoOInQvg1pXEeVnOhn9K+KqeHuRZEfNuXdvamFJcYPyR0qRfuL/jRVJa42p1m6upfln8PVCa/AYYCwPEbyQ6sRdKAPmfxgYN7TldgiULUSKBOi109180hRdJF1R15LyMhrAE1bx5T6F7kEeAh8AMFb1ZySkNTTG/ytJ4+7cG3/H8w0+4sdREIbJ919DELQa4zgLPNuSNB817gaq67BDM5JLu4bd2fIWlroMoCJvIDe9GoV6EQQRs9Xl32BTXSZNh8/OMIy8iaFW06QuldnQ8R9X2ZSpi3bye7wXtY8P7DEh1fEL2kmD7umXIzxmhTE7iIylTZMepfJ4gUZ5uNfLo0q6B0QbmUucqZuOP0LT2CgFEDv4zz2Bj4Rsw0xE9t8pVxWAB8BpFr+nHrdTJmEc62brh538y2TYkphfhfzTUkO1QDW4GXtfWdx7Qyi/6IBBQ3R1QcdjSeYpkRLnRY3CaBy8MAfG/cB83tzbouC1gMhfzuKM6v0RLVixuG6lEd0nsRQSLb7j7uG/rZalYboIuGffonqsZbksEej/rrinFiLCbIZwau9JqlyD1+4u6zNspDAS+vRC8NWdHAYiEl9WthPy4o1dMoWesdbWm38bkI6GXMrkAQ6kdas/wF7urpRMv10fFjZLVRwHo8FcM8G+d3C23rHRMj78cNe/Fbx/AyMZDNhNbn2+W9YYxl2N8JIrHRMkpjzlvfEndvgbH5Mpf1SeX9BworNzSN0vgCK1ox/MQ0BxJaXePep2i9msprJE6JiuFt0/OA9cam5/h4bf6A0GxAOWoGuDAQTFSeLoeOgVQy8MCxMdP/P/bRVJWjiYFY6BHnd9NQBfktn/YsKZu0DDuavhCrKi5+yy2SnBKx4gg9iz7dgjMtqGEapexaCaWTfWKyJhT6rdetmM3C9G3QvfZtb9gGXT90aYmGRqzVwKOcrv8y5b8vyfbw6jvAKEAA2RDKO6HQKqZVGMLfIZMwuzHXEcPcMa7UaLUoJGGMEgsFcMTVtLeTHwRemTBaAFGMWj+OWXV0WgbEcPyAMo9i5ZizPZ0aOu5WSiD39IDngVBYCfleIZq5kg0TY43ytDX/Jwacuou7bTxdlpp5vTG5psHkja14aQ2whwTlkLMC+BdSMJQ/0XVr/17D4SymicLgHlORt9Tq/aCD3H12qSSlPThA3wLv8Hk+n93Xm2UvIt3K33J5NvqHvpqLno1ifofevwV87GsHHud38ZsPoY2Eabz32jBtRvM1PBGnlW+AD5Zp1X6BZ/88WJQ6WGTZnvO+MhinhZiTgYCApV5HVJKxnv52mFT5n8Ue8y5vEIddM08cM8EpPQk6G8WjaghNncqOddiB4A69OSzOmsJ2X+W4BrpFulLX6SG/BTHdYzM0yQrK1xzSS6u1n1Mo31gLNC8rVR0FtJd6f7acE35sJqA1iMo6dMS7X7G1yn0uKiEnnN0bHiTRgLsSy+U/vfhZA+Ps71zETve05v+4Rg/LCVF96Nq9P3ZE879oQK8LzOa9f3La33Y6G8fTWrYrP9wBStKSj893tfZbyv6cPSerfK2n0JWAP2IslyGwsYL3k7rwxgeyD4krHzS6kLoL9tBBI5ebJaaHzs0WY97zktnp858MM1kyoQKFVn/wcuNCb9D9LIKLXsAUEe5WKexgA7HmYctgUhVpeHtKkgdlKdRUJZZyACK+1nrWtTAZ/Lr0+RwK89c2sAMlOhJKNF9bPDZtlzBGqgdASjj0Eu/A2BPyPT+dWFLcTYW1CYXh9jGwcWGa7wt04WCOYHjDzvukq6QDs5q3Md+QJyGDT5fi74dQ6GHrFPWgpjOdg2I+BcJ+MKNSaXqbpzZZM2zeLpQO149006zeOTE0DDygByft52mo9gb13mb+xAFd37yItuZYlB3pHzBfFIAb77HWOG5OBGg6t9qe02GS0rD0AN5oXlJmxSvT3qPPHa2B4jOvma9vcuQgwbR55+k6nu1vFCDklNw2VOhXe/BcFrVGPe6RYbu8mRawGQhZ42qSIj9DVLsHFB1pczHlJ10uVR9S58udGo0ewyWCd05DOGvuoUT5yEvjkDP2zqkQrg7J8sesI4KVRfrOszCXj7NtK8aX3uNneIJKq8OimWIm0rpkOqgMcCMiwUzbLPxNlTHNVJ4+wNmEWaZyH/EmpWT3yVOVQ9fgXiXTn370T47BTt5/IsOc5n98O7gdTOoR5pCu91GohVXdqtpSjMHjbfNHNLSBbwXK92oee3H6AWieo3ymnFMRbuKFx9ExR7cfgmPFF79/PtMCn6cJgRwuduHZfzsna5x99+B/8HGab25tXzTEo4JSevzCjJp6kB9y8pXeunNznUIU1bjKcYxiqYRgKf4F3a+7RaJxRbtTXTsWdmegSpsA0UOtwnAoFCcaeaDHDZoXqiWoonRh0c+Shv2Kb0gNtCiAptq3L6JqKjl+u/7DddPeyYzc3Eb2LDkzcsyJt7i76eLj1PrdzoFpPkh8udQXU1wM8t2E4du4dV+LFBcy2S2o5KASmIFuHOD7pjSBzgEiOIbte41dBkI84FFhu0rdGCJy9RT0dTh2g5VlNLgvncwyeJNL8BLlOb8Jv1WiRrNUp2FmHN5IwJmo3PX5Hp866A3mJSDDGFpIb06lnxwI+fQjPnSZcLAGlY9MOXgjAC4vd1FkqWWOxi5MhqErtyhBs2ppc5cos2PSQ5e67YbpNxFPdKl27DVNhwS2bbIstme4+/5Co8orRGYTQMNIBjzofb/HfFH4AVVrepGfLKY2jPWiYSJ50F6EoP0cry6UK19gfCcmUtlDL/NbiDG+1JHQgVgXuxf8S+q7aiSOtAGV1jNt8KtmrKJmv59o3yrRxXf3h0DSOltDKHRe7dXjI+8HZ5kjO0FSNg6wLcsoKhJ8nuSBgpRPvhPX+bhLwXR5WBRy0Pae3VbIcfyaDOjEJ1fNqXoZ9WQ9Jpud9knU00DWHEdgh1J51lg9VGAjkJbQ6ORQlh7d1xEV8msaEWse23woKIITOXpoma0aQQnkTJp6AEtZnwtzp1SC28aD8QZNHH9ctQbbgsvwAoMIU25M4Sp9xZAouK7q+kUf/az8FrG4NOc6Niah1WKGc+Fo4wa56WyKeGKdZZHQ/cdntKojLqxdte0mQMBdYFTj7EUzVplROv76lNNzX2+oKofuBtlAqLWXt/inYQV90bjxNFJgJctUas91YTfgKgj0yoiHSKilmdAuG35iHOjMSrDB8I3MySEllNao392h/UdQ23kDitSOzPby+VZlylbpwt0gk1dY9JAaHT8SsBaKcIVncfdLV2n1Dg59tjAA/dV33CtBrYbQaiRseTRg9YgNgk/SV+027/JSxkCCvFCydaNHeZYQZ6sNQbBY6soh0sruJpuft+qBxeo16bwb1NW2lsp/ctL/QUpRlxMHtlwFAP9XUnnVnvksA48kU8jYZJaccijcI1dwriI6uqdqTaL7K1rFJzKySdWnEZkD9Krs30GP3iQ+Lxu31jw3aeXABaKOKnvoINmEr9AhRTChOQMluOAH7qIfnJCfuxpPMStfjdZkIbL6XxcQC08qAz4wDrh23GZwVw0WG6aQnlnECffQSIekUXXH5lq0Pk5p/UGE4QpCm6mH0ePVShJbSc+J8dBziq7IlWCfuHyVmMoLWTYsCWqfMGJJ9YH4Pu7xWWouSssMDsSL49Qy9zzQhLbWBlg28IGh+BOZhFRIwg1pzdPfWs/7Ie4hSLcOoAeERKfG1mqNy1w3U9CbsCT2n0ArRZLuHmYcB8uq85lmezW589vYsrZVgF7+VgLl4yQGhIkfLC+EVHXy02Yg83YpzVWtezOd6k0RKnf5Ad5U/G1u2dZqwjiByVQc5bF/tUe3oAGxnbMaUHrR26+WrIASm+ZCsYFHwqOyQ1Kf6kHbQsdbIcFXSy918ltSP4yaT0eASMHK6z2ba1iF0ESMtXCVCgEKTkKFw0aQ12OL4lE7u0epzUADOJpby5+77B+UHN9S0459SzmKw9MvZlXXQav4idM9l7AKdWaDY5c+25x3nPWsOqaEQbfyKxII4GPXr95tUF0ZxhELxOFoGl+3i4RKIlsvecyauA+jS99R3l7g9ZmJAiI/3louGRSc57bAvyOgXOP2N4xDibM1aIAW0MyMWwYpFBGmslJGnWp3+Cj68dEOlQa6/4j8cvX2qyJdSnKVAjFdzqBMHFB4V4/sGV7pZQgBW+LS2R2rnDfxtvKjnnpa4Zh7rn8TxByB7fG/G5qbUxmyCPJbpjzXCjosu2GyF7pjBaXJt2pdfL6LofpCHg5d/FcrsniS8SlzSOgfw76v9r232B/eTfA2fy/P3bTr81F99wRjvbf2D558BIRdjjToEZW6mYCMovAz/DSYqPy441yiV85+9L91Fq4Bvi4Jff72rJCy3roMMPgXtctB+6gaeKzSMZiLTf/GzpdydahSPp3I1avdkfGJeYMfjNag3ik05tC65DqG2wg1Zl6dIOozRQR6s9r/1r7HdXF1xGzxIjgosxXIxyi49qE+5S2H7hGRDmFZ9Xm25FOgx6fCA575L1nGG/BtCFSFlrhfR4CRWyQuowG92PO+LhhylL6HmhztGv38dCWFbOmpQZ1wwtdD1iJdmf8Ao9LtkcRzx0Q6Dh/xrpbQ7xGyDNyhPFBjT2+fuTKQgMAqz+YiXGSeRdqlTJz6oNX4/Sv94sTEkR06MoI3fdWtFNBSICRflYqP5yxlqDP7tFN5NEXT/zKs2fr5jrTMzVpnpw+1gGWw/ouL+qu/esqe7/bLzatUYERBXcHqz2b5mhgvdp4/vc1TW2oOu35FpB77H8rU2NES1t22J5jzqRSiRPJPYjV8RyFNO45NjRgKUjx2THY0cdGTVJ+P9eBrQvSKVXKu5PK22a4+JsTj0WJerzjF6pKoFgVLWP+dCz7XrZPMFwhqdTxNTD7KD82GnYv3ZQIoAqWmST3YG+A2C2+D3SZbC1JZsjEEfeS1q/OsNXviexG5g3nwHUTal4yEjx2kxI39qTEsensZy8Vi5TXBWjqMrLhDLENMaNrjxJ1mfNCWUhhZHzh3mzB6B+/pmTTQuPqMpGlV1dFwFtEllZtJBvDPaUuOluCdEw57nitVc9kFGkhfSu0L06Ahcsb8RfWsmLZiCtUEFSwbkRpqGwpVfLca5YYe7essPukHMslc6yqxEbB3+WynalPdh6PfnvHysTyFq0C/SrmILbBDknCtWG9y5VMksrWBWD5h7tarvdJ9dmUYrrG9Tr+Qt+aTZQFsG8qkMWT0zTst9XQIUSKH2VXzBxy/GwL7bjOTK/z4VT2/HHkvCDlcZp5ii/pYRp/j9YOv9KK+tU8KYik1VvOKyBGAtFylqC0yKR3e9jTn0BRU0T5url1Qk7Lg1hZbwcJZO5OWiSvMu+J+c5tMv0L51DQsPo2Kba0g+UjPVFBOqoCIqQ2Q1AG6ahEz2ouG9qT0pVuF8geSoMyNriTw1q97gjmCphLqaSR2pnKT8pB1YL2PHhz1COiY28gpGTdWYNYpa/VKme34a3rZTqeqRvr7Y/nG3GUBFMaCyNQfQPF3SkBb1lsP0tzcJOwplHA/JpKA9X5YO9udWD7ux4INtEI0RTa943aSpSfMAcZhiqBLjNkX3jSRUrPWzd3b2PfW0xHgUa+cy+/xzoTC1s8RcXtRlirdtgW/RrnslcovbBUkg7PjGqs2w+QEoal+ExVPX03Oa9u+Q1vRRpeUY7BDAVdL507L3DRGvddIcOjmyr6/JpS7n36TSkkEG2Q+kjgNMsuJ122jE2lmr6efvQl3UVaNBqd6t6I2ka92iIcovlUX+Rw5LhWBBYSPho/OxNuCJYFcW4nZdM2Qy7AhF3ii7yBb6dKU1wSKvi/rvgnuMRpqZVIzQb2Npjrw4xKkGk12IDZ6DVEjr8ErN7ZLQp0RDj+fWEBwzmKFSq0ny5K7iEShLQPQjWDV9F/7h6xtXC+g8G2KX42ItBW2OEDc2xxbr52qO/1YXnQ4moBIsyTigvSkLSsANbs9KAKjpmMIywUlgrVcsRD6d7teiOlDCqRUlP0GqOzwvJPGw5GfaSSA+CLpDvs0zeARX4DaY5/o3AqOOk8J46Isfg0goRgU+DwDizIwxh7nEUcDhmhf06YHC74f8iPsPw1iwqTP5o7fJiWnZL+vewKjYRq8jr3E0E/ymAwPk7aoKO6olKjiV+vB+v3UpoDeZSy8a+EKNlkYaTb2BVnDHWaFOJ9CDZO+OWZkzwSrBvn/vaEJ9yfZ1aXXD8vAaMM/pkT4QPjrW/GVNMKJr57iodXmZL5b9mKdf9smtMuW9Voq9OrvLKoIqfSVBB5V/fKUoXPz9WLZqU8BFaWQ/G6r+MLPZpLbHWOCAdBT+FligUXpVfQJsjFiDQB/XgHFXbGK4h2//jBpZCQ4e/BctT/SPM+Gf9ERFANhg9GYzACosHDsBUqAEryzkLYUMvYdfZZnZNOkJ2vwS3NrYM/nUjVlQORUIUrbzC8N99BVfnlMTakGU8/d189ifsuZvOBZavuc3/qa5HVTlhQaYPvrN6cA066aYv4JgpOeFJ9RuI0UKxcsnV4KABdpapOwo3DjU8/gCHZ9xGlfMYCOtcdXregc7+Alst8ipbsH7fgATVooZQgAnDbz+QgDjwn9P59/l6DvXX4x7qOwivXMy/fnEEt9+u+EweVgqDKoog+WkgRa+GysbpTroZ87+Sa4/N4OqyLDML57x9Wznc5WkWo91m5PWQPwqyYEAbR1yve4R5lxzws7kU4VyeU16MVm/ImzlCJZ2kTjGeUT2bzEjw7+4EaEB5SwSoPUuU0+zzNI35JZfXibtFIDhi/JUOib+Pb8suql8LCAl/o4I0cgbkjk+Ia4goJMyTcERnWxVJpExLu9v/YDkoYaespyVwFKAGtZnirkrGMTa9K6JrG+E3TkT1A6t0cG9E1euUGLEL7rr04y2DYGqnbgzH+uUFvvPOS0anEoQ4wlgULgxNRWNuwXihUNsbBAY17TyYmZkEVUDtYB5mUArFDKtIfAad8NlKWcIsFRIrGA1SQEovC3T5ufsO62lqHsGhPpx9Owc9hjYYkzHs0UQq4jHY6ldT+n6s8/iX0iWS42Ubx7gO05xif7p9WfTAXmrrdGdcFY+KSyze2acAvYcT3kZHGUKmvn2kCiUBVHz0kGGM50oforfRMDLmdMmxBAVII6a+sl63b9GXXf/hTHYryyedJ8JJLfSRybRawCMDmkUUuUNupswTEcYHEVRn7yViXB0ZGxnicu8lqyXlMI5PS2Z68jDvCPpgbOsP5DpmWp1HucBZGgbhZZM0bh2BneXZuBLYe7gwnbI1PETCsbPRjjwzeRUt+Y1kL+mHq1TspfH/vWAZ22i13iQml0l/NQNgJrN5HjHA8PEYfO8iOIn3+t1a+0Mq3cc1z5A+3BT5gQYzaiTTDQ75ggxWilyyiIWh9vRgb/FZz4tt48RGtweFGPES1P397ykq7aUDwFbGqMlMYLbCRrRkmUhwT9dZPhMUq9HzsRrWs5xSnqVGXlro1GMiJzUT9+l2gChJwm9hYmi5CLa1EmLMOs5ctka0xs6O9Iu+3/e1y3YK3ywVjTlKPbQdDYd0be3BS9GjIFWtiDF9cKjAFLSlgzaKXDSS2Gd7c+iWtNYmcxW0g4+9TQe6nY1w575tLPZFpTXX5iXbCj/orHQZOuEexG468BbsvPAIIlOpL0t67vjI3QfdBqYlCfMLNyJ89KoWfbJ7Z0UgFv1c+usYOLImMriVCXEtWd3SqYtf86t43uUp6YeUkab6VOGDyCaaAprIrfpgshSrkH5g3DDrm5svX6a6XHnMMOo+0Tu3hCd9+jpRGqehmnVemuALG5sWGE7EDl75mdZUQ5dz8maBRtD4uLm/9oWKKUkPmG4fotzVrwbvsXL81hMxrRxzDdNVi52iugxBRYPNXtaAygmExyIZ7gtd8/A2Ccdc60IauLvMnCIrONGcFAM1gmtmD9DSOsG3Y32BikmwgQGJd3GQ5w9S7UVtKZEJn+UMLnqANG/VKhQbw10MbfWFGCKuHk6SIuh8TF/EV2ldBNv5Ent3nzG7HxMvw7uyl42f73i3FihKLX+j1gcUsqBICWahO4gYFF/Ukr8OxSTIt22EhrnGoVwJ0f3ldqEXfKBx8bXK6u1jPv0Yna6PEoV6eT1Qm1IcFQ3dLSvMP14fXDNAyT4ybZrDktUNQUc5tr8q7inFRlCnpdEQtdKLs4Yg3khKczfsqv7jOtcdx4P2jUHfOSL1+Z8MbHBoC9OsY7tpI1Y2FbExse4R7rR659dEF649DVZ1SmmlT6wlQ1Li9rYPOt6CiCHfB+p1k0DoredfIyjwaYOBZ2r+55+YQgsFseosZMKhwLWwg378O6Z6alNknfeLHmIydzHdC1xLh6xYVB+66xQscqmZXCxiVULKY5JiejtkFrTSghU3S0guix4TTs5JkYxY7Fz8p18CJxaWu/YR019w1hdarJNVmtgtSEZpUBKWClRxd/wk6qmyWgC0O8jtLbNihOgKWY/3HQ8SUkscZxmRicqlU0TdyBHuxNnrKTEPIjlL2IYk7EAjtfXYHJjxjWXTI/03FGp948xicbW+6LP2ffXfgOqAGuFxqyTAKY68dT9lk+iLc/ARTlm5jQq6s0rfWIhA5T4rSSUnzd7cz9xW+xrqDJlFYx0mxbWaVh1/Qu410vw9GZQqe+PiBuSFLKZkm1gdtte1wCzmjdFLI8QNGkNF+x8DGJxYaLEMmuWQ4mfai8dD9cMA3WpCFZMN8zvZJyQGf0dOUgI0L1pxgtAUlSnVbx+FvISRkxnrdUxvTucYRIne9BxcgHoQ2sHgbxP9Wq6kdgZfylKZxTxAsaXWE5M6sy2clviCYLz0i52UJs4rO25cyjAe6BPZZMiPZfg6fOHXlHfKXA5cdye7cGO42Dxfjjuy4rA51cIGrB8w3qKxL0fy+4HErq/LVPY5Az6rdjZuYQZOCT0ycQd58Dl1Ybhej3SoLJF1SFjGgxZs9QMHScGCpEImPhvfTwN2HEMChYKm9AWpiAF28uh4zCUInZ08bA1G6MQ5z5DvgYZZG2mfAK3l6fHsga+L7+pL2HKHpRS4fFrZXWwfwn4uaU+pD4N0eeoGy25U+nPbB9tpr8VibnjpaRFt2yLSSSUGD4zn79xnGVbU4EuIBPXQBtyog9kynYC1to3s5piEZU/SGqy1dbp12fEMTA8d+bnY8rS+l5pp25dLHNVFwJCNrvVyCpHScZViLh0CoTAf/ZOrx5r9v99Dyfu+Gnoh1gbgW/MakPKsOPGC0BN7BUctOFaO0/Q2/0jYJPqQSq8xael9r/HNJBUBls5sFbKWDz0KwW5pOJU+JEWxU1sfrrrVZYC4x6zuX/KJJ6f942DyxDkfhTEJGAw6N2hKl4pu7w7AzbF1XJc6+Ry06M5puBpOrO+TfaT8CXrbituT8ED9V86wkGk2PWZ6RevuxSoW8P1wzJ4Uss893o0n4MQRWDTAtabayI6dMXV1IKUrXtHDcHbNvTA2PoIohDv6NhR1pKAI6FHJeRMh/hk/J8CFsAPslGJ/KS7xNujlzWhW1290RgiS0kmJeLQcqHgSMl4nqvAucsk3RUMUhW0PjN1OuU6vq+gfQIGzkcYPvEozIQZrjuQ5foxl+kEtnpz8tHf6H1KilIVIH7B2WkdVRYQ5XBZVwlqDTSkSw4+ntWCIWFyX3OKpxs3qYCqKINVsqX+TB+qPysyREF/U8fOVDi7ekRo5RXaURVuRYhLaLHMG+F+i34MElRosQnD7MfuMh9eJ/69zAm8F+vfhbZLnTL7UKDeuuWa/19hqHFcS1TguBI7p0sl7vHrd+a4Gs6UFJIUOKhIDfuGnHw+wPj8axKDEmAzaxMqq3hAIee0tLPuLLLsOEN73VflIIwQ4SS6Z7+kcvYjrQo2daZ/gJsducKEeehEjqTlr6NPIDE1az3XSc1u+226pYWLWH8WULLJdaJHd9mkGNWs5c1Uqk/s8Rb9v7AiRxeP8ilVbKzE9W7zvLxmrsJXPdvReOL9YsMYIaBdX4ALhR9q3o6LmMqELaSM7GkwTsZ3EMvLIsxDEcbo95sgSh2et1w6K1NFGi3pfnmVTIL9BvdTEE+bOW023+kTSEsZTzFy/KuikRe+kP/J2g6WobqW22zHSR+Lgbit11FvkGRJcZvP1VMJWthVn3615W54etPkApyw3fTycEj7Od1cnIvADXhSpm1sAwMxbOcsrZDvBrXoShujanOCn9qE/M1UDEWvTh5++9UxF6/sQ1JllfoODTxPunbIpJ4fw2IT4sMUGUV2dgzX/i2Ge9fCL8A5D3kQM4My8qVTQA8rdKgv+CqTvRz1SP5brcrf3AnLUhHV6lGfr3loK729ixSy6xBUaU07zjdLTfOmmLSITN4YvXht7YjrQ2rjc2a/z6J5jTXJhzY7B/NY8b3FOyLbzWnt3h7aeYFl1nPcCRQhZPK1PL2xQ0ncBh9HCePdMyKXVpXWAeG+gq1S4DIGhXOO0A8QDlsh6OwsszJ/q2PHbJXnzzXc9TDnxx39QXBb0HhDPTwDA+gs1TbCSx5RMxUy6zK2GGSJvnseMnmTMPIbCXxtKvinh98XkaZ7Rr5Hw40kDjQLO+7HLhthetJe/zCX64QUGLzHLlEmDVgIhrhyEXk9LIu7g5Hd0g/ik+wfn5J7em6iquGTj1ojk8/9H1fOBD09YkEWbrKVszLHzZ+xwN0pTci1QVNS7kAu3WyJTlFKmghfN9woz0o1R+xVRHJVrCe2CoykTKXBFde5xMB3KZbNiJrZaktzPWrbReIAECl9hfsKHPD+rVwzUx94axamihqzB6aWhev7Bt2ZqPsHenBaANdPQh3HXthiIkN3mPS48UH9VK7OvuuUIbq5kb32NR7yX9K/rav3+KWNwelMscJy7WBL3mpfjF1lbRKoZ9n7Iq1uIjAht8wE7kogAG/nTLg1vd6GB1FtJbSxcdkGaA65dJ1egIAveOQFmwnk2puj1yt0K07B94YirZPta9pKCmz3cvdm4PRTTZMXcW94Nd1jBBH/uN49Tilrwf/0nLXaWpP88Qez/4ETlSw1a995iuAYHjSUhhEJuzDw6RQVvsVpvD9q4mQMSm5qqvNh/VWQALIYXNAVXaqxj8fIwiM98SKgWqTIdZwy7S6GJNK+DiZoE/Cdr+sAuGcBcVA/5GZe4sq1pFhPjeDNSBAXwoy98r8eegz2kan/+4tAffmaWBVgu+ufJr1rdzoGYrh9W/rw5fS1w03lpY+qh59CZMD7m2CZr2RzVi16Eo3reZFiHCTq5UL+baXNipFY528bEecANy1N6U9yVXcoRVhGBLRemvvLBsdXFX5xyNEKXueP3hIhtG/rLd8ASOSFykSW0+EhRNGv5bNGsKXdptUh3WaGCdCQ4V851uCwT2yemyOHSMrk0z1ezx8m1URbfN0CwBIoJqrFZE/BsxjHKCc+NzQFnJysltRF7ShceYe8rnAvfwFLcWZotggGop1cc7nJGvpYJfl3dDr8HGQBmRKR2F5q985NvPa47cog7ibgeABTe9xOf2vxnepmy5GjJgV+tt847L4paU0fInATriWy6z+C1XG3F1fDhV1KIEuZdty1d0nM/NEiHjkySEnEAikZgs2FKaqYwqhuz3UIH+upnRczC8QyTNo7XK2J9Bicf49uy3otGV0HO5BhUQzDBSK9mX5csB2VhEo99WBK24y0ZwgDSXHlVEqK9q6e8s6HIlL0KP7YBiOHxAgzl9atygTV2Vf77fLtVAj3oov+pB6I73VQlpqjx6sFoQqxZjHxCnZ+qcSLZk7mIv0XNQtfcCOxB7FcjvLzVgaBKRbLmtgpRvTuuAvKIuKwv3mwofSnLacnKpzjI+OJIBcaSO2C+MQdqW3eOGoi9m0Gy+zFL3/ZzQHk7h+Aqz+hk/QF9ePDUU0i0MI2ZHQ5T8A02PwfNVLtfHew5k99k5ZbgEhagtYn9Er8LFnY4IBs9NgfILhNK5MLmMOnMMh3jgspvNTNJ2Bk1Yg49ELvYyIdAKui/gHwyiEUmH2k99nzMty7lSaL190BScWV13snRo2mPvuLveP9Q4HglEVwarj/nwuICkcyw8kl9Tkdn8i4v0Xec8d7iNi1+QF/RwUhEhHEKcJtfB4YbuHdp2liq0JQQM7TpAUbDw3IvtVwFWajfHawLNV1wFxQtPJb19PvAQJn7WNdJJQGaYTunE5/k0GAgwe1nyj7VVYy3M9FIinURaNbMcSaexGf7mYnuxOlPF53Ms18vU5nD1J2ZNdgAb/fZ3LyByODXiHOk6NozPpcRX3ZqtUUpqfvucPUgtJ+qoPZ3E98ODGwzLjEQnDO2OghHWmV+rEAtsMdLmmy76ZMyoDHNjq8+lFdGLtqf0I33dmqOg7AWaqk0jVq4ckxFOIv5aofTNBmd2Ux1q5CokO2g/q6iFi/0Ro6LjM1quoIKgLkpmqp3Bi5qGv7iRnOqzuZpedMIJ5QWOhWiIeDN7ffb1+qvu+GuBRYkI+T0fNQuMS+d4Z3TBxDnlBvJWnKqtEaQ39fnsO0suoaOvfISoMJicaaPFdsF7SNAO4PFb0XMiXKe/JuyYXYPPIDK5UUklTM7t3/rzGO94qp45j3IoNA3DeSF38qu9vF6FjYVi9rjY3x/kwI0WvD6kedaa8taVc9IvQMtDTlz1wsLatv7LUKOXgXlIhHWTYADNrDVcwzFlhPwSOAUFwon0+83pJtyMJa4pHxtgJWC3hZnRJsKIASxIxKhU2A+shUunzcMzuD47B2Fa+xK7Ete7pPZwk3p3HW5cKG7eTVoSJAkpkMib9X8UqVoxuO23fZfXVL3E+abRkt3xoZ5JXcm7yOWnhqjzEFQ8KfJHU9SC+FXhxfGtaLvrC8f5/IDp0xMGiV5+BKnAqTT8E5pUWpmigT9nKdmbO59Dv0BSD/8G6Kydgpcfx5ur8BKkUw0CUPQmTDxXRdGBmrC19uWJXgxOrHjHEIqZCQeZMOPwwJ+CZDFhNKaRPaN5dHMUBJlxaFMneXrU4cc9OqdFHcXEtILIAntCG7xrzD4ce2YJp4PlF2pJIMGeIo8X7gZEzS/7yF/iwPLNfyAOPQWv1bRsm9YSojEPgpmxeEIvtZDQIR1oYsUe4XJ9zQD5d9oDTOwLBi1wgocIYnNZRq3aaqqs1KrkmTZwm3ZG/cjjAgQklMGpUX6QhlZreiivdFm4ULO3uzc06onj8PLoqj4ORmbHK86o+PXEr3k9+lWscwoH6+sQ4xMloNlfUZMF3dzekMAhzN2DxVCXCgUDLfPgOrj9OHqOGaspc44oxIVxn2/YN1d7jymmv3Tzylhn4L1hOocAw4oPtOLd/TBpyQEbqUT8u8qySTStYU3Kc8jEBy4gK6SC6w5TyToZk387jh7BRo/+uhWoLkKEeA1JNkB0p8b5tGE3E0f1bEwf1BPsTW5I61F8lrZQvLN5TOpWtJ2wwhosTwItIcpskWNJC1Lxt43E8gfxiYK22e+Tgo6K5iimAWC1iHhEywoBKx9Kn+oo5PJpORYL9J/vEGumuVB1Ivf1/j7m4XFvtqnSaV0Aipu2Guw4t4N0qoMif6en5EqTiqiIUw+Q51WT+AIDKvhBrML5gAB0gjCYpdgysoKeAgK/grjEEnOiui4eTZ0QUXFCQ6dDo+0p4YNHQpjUalh8PE/Q+nCanprksfjhzY84hpJerqe2GGbVGiYDDP4UEygRb5kGNL6v4RPkiNxzR5I1E8FV8iTInGaixL5/IpO9Tdk0/ThvF4jxaUzKJS2dR4AeZmDp/yoJRvgco2/4UHDR6mBS2chVO1JT6AIHE4wB66+Y+P1L8o+Y5lJWXJ2KMHuXbMwWL3YH/lTwhJWE7dAg6pPSJ57ZvQwulfGFgOQuhZ7pPGPJ4sw3Dyi0n53CMPZiwAilZzPvZI0OBWsgcqD74F8a+MpPlspEomknzu1r6zWQN+c3Oha/p0sm5661l/EijXswys3od/ex4aC0nkk4UTK00GZpsKkIRMPwRKe+kq5V2DSvCjvi+hTG+7b21/lajbF1EjuQqLOxQQvoYCMxjhfWqxfi7fKXkBzTm9hJLztPGS5X3m+ytwR4WczMGeYsQLpP6aW1CdsKgT9u444FAHOXH/y/X1ycWujnZl55vhCCSmDhxcumdxFDip+nrgW/l/ewOAQ23Ewb/ylLBEnZuxJ1At3SyBp6qajwoWppKXeE7vi1YqYINkZa874TcNc99QqyW3V/K8SNwnp5rwuZ15peSKhW0tXnFIUvgkvU5r4NBFOEEW2HLy0YMZYKbkeaBuYjkWxbuz7vpE5LcH6sJ58992QM+ikQeucDONhD4OV/gd8HMYBYMoKvq0g5Ph7LOpQgeafZEZd2nsrk9cYiIjC1/nlnpqmFGgyBdRt/kov3aVc4LzVJcRLyceBn14/w4C0QfffsmHdfVUKEUSZsHxsxr5TwJj+1GkgMmdK28uNi+YBYAw5tvYsitobaIRquOs+AIsJ14tqTM29MkWZQvRXqRxUbgrGuGVskDPN5d/H1iH2ojhMH4MpZnKA/dd4zA6qbzo6gFVL3OhXYDs6uSj+31f0YgaAti2vMsnhEwvESPQMLg7Nw5CGE7DMMdvhuqzTXAd4z1WGUAKbTRkelQZo0dEn8xZm/11iy+/jNsNAqq6uvgkMSo6YXH/QA3qaMXNYkm8W9BszmcAMxliEBWpMMP+t+w0xC80X+x4wj73XcyUmS9IPNfqiF/pYQ/+tL/g/fKihKedCsM0HJ03yvYRV91GzncCtQhWO5M7naVJ838YlyL/lj3h36YBJaPlclCeKzoI/n8zoyvVtfYUhJOdJpYFeUkbLGVY7cUNq1GIX45wuaRk2jsWPVzM/VsNdyAiC2us0jBeb4fW3a9lBeuhU2XKZkzFxLA/5s11GwEItkJzibsh49I9K+Q5AmE3l6xYbHch4DLt7G9+2LwJjZOqCfF/eDwxvn8a21hckkADr8IXaHHFHtUpfKLV4KKZKvzIbrS8TJf6tRGqgSB8D59Y2Af+waeOkjAMlP6teUWM9DoOmJ/v5hv8jxQhmMPxijzyE7GWC9GSUtZyT3REln/+3A7+1VlvTayjn2pndlJ8Qv1d877hHK3b5xNp4JOQ0COIerWY5h6C2Dcee47e6EcjoNy8zdcFjYBVs0B8K335GANHEvoYaVZ+PiixxoJ4m5FWPb3lh9K22eRIKi4ikoqpBc9vhDhc8I/rriPTyIf66s8EqPsq2SOa0sEJtU3Z849riO4IbrQ42ozpV1vdGfCw9Mj7q58i9mms1XN0xAD9lqOLJtClBW8H4wProDyfjPmYjr3raNKEE3MnCTRHs2inx3/Oepk/EagE3I0EJzBzb4vHkqSMzC/9Q9JpxBCnieLb1LSOALJsLm8h0iS4e6TIBGtulC9m6sKKzyAZhcsBcPssCtTdp9pBpHgaym4KYAzOnen91RR1jpt763HwivHfj157QQu0mVoSi1joVJxOTO/d6GZoW6IyPtzKgo7Szr5cj0i7iT1+G32tlJ9Y/bJ7sUYo65HBP0g9qhMtAXxSM3ZlDkwOPfPCiqqD1VqEJ/TV68Rdv/IXY2fOU+7T91OTkoCk08jDiNGV7KO3/Xs+K1ooRuALK+3mFLAjBa833sCHjwSm2T+PnYQVQq6TM55ix+VJ7jn0gZjY98gIIKk0Z7ZxYHwUNicQPc8zkb6+0Xl4M7zGHfz7GZZj4Quif00Yi7QcIELu76vquhX5J2152XttSwTsVqGVozDFV8xwCB8M2Htl2Wr8L7KZXFH14wK7BDLuLGhCDLU7+5Ii13oG60vHsX+B9XfJXHymTj7KjSPLqTC0x7RsDV3qUCva9SQvktXnskEBdxmQvvXV3q1/Ldj3GywZPReop0JeA0nYPkN2+wp4eI4nGitXerTHJ/xJLVTChE17v7BN0pEeWw8rk0ieKRu27iOIr01QfbQIcmEKoYeBCx6YMyTtq2XifFRrtaeD28HVsDsOxlUag5fgzRfu4NV3UPADFsjTITEiJNKEfvfUKhcJT366E09NlwW/Nb9jo9GCRdQrPCWOMXsKHLuWIeZLtSNJTDj564y0hMRrmKe/fQrt9+GZJMJoO453GXeKVsh4+o77Uxe3LFJmQD0XhPFavn6ptAZAfjpttZ7ctvnu9Hf+zYWvch/3Df29zYqJhvEf9OaQLuBeAAHRhoaMEL7uvVvlpoc4WREJREh8f4sz+XvZzHcxWNU13xRZlOrFI0pAPYGVG3KsKr1XRRa34HhI9C3Tmoih0qFSENbmoFhx4JoczFrRHKkoo17Zp9bdyg0rsoZrwGB1uJQVN86OM2eJ/MKzUWo8WDXKN5lpmIyuIzI0jzTA1lRCnMoUJaykV+EnwFN8x3zlvXZ7ZiQ4nKuQZd72jYC2Szv+5TR3qGOAY/n+Aakk1MGZGkGYNn7LRm757Jaeoji+Y0KLA0SKk4pfDPzstskuZB+Hn107D67ob3Sz2fHbN7+Fe0nwuJxR+Pb8D9P7FUwUHX9/duJZsFQ0nUJIv5X1W/HLw27j6czm7dKzZZqPAzlp8BXZwL2MOEp7W7spRCJvIh21KOItjRHulMJgtS5z+uqGycH/+hnAjT/SmYxz8NxAez12upTxMgkrtN4skPgXWSgxqweDGFOJ0ponI92p3Gbd5HfOiVnh5u9844R4GBLn4neTCIoMYqOLB0VzDBSlBFqeoeehNvCwqyQZN949yldxZMiYGCUyEb+bV53TLVnNULj7VhorB8cAp+C5O+O+6GZHfTCe9ioMAy8tiaAyqp10fUO0Xs3x4a8r+/l6MvOpjUT8Qyg1glyr3NrbY4k/MO40fpf2GWA/3b81Rre1poJcHvvdukYZPSwebpWp57VNF5yvFD5C1/vwUCaBO5MrK6Ik8DhDqd67OlqQ/IJyzBsjh18vLqQT3F3TPfParX22NlOCuQQURbP6uIn7a2ctwJmgTIDt2QCKUX0uu+iEYg5u4Znp1eWDsG4J2AdrwTPRZop2Zs6BYTsGj6TGJ3/RX/Rv1UMr3cmJWSLg7dNYgzcE6m2Y/FKWdxnxiQpNYc9IAH1R8tQaT139zqeA6rsMbk8rCSr/aqnPFqASRILE1VAX5F4TX1H1jO6kfzk6w6CIQCe/dR/ZpVGD4MC3DVx4CwDyFaXg1Pwcgj9PiQXKbMVbXb/YI5/3WbmlxT2VHq42es0nQOcXnEVpJi0X8ce2/VcoyKSfKIxj2vWZhDGYQtJYmYYyp/zJoVC9WILOid49j+HIWfzU72aCj8Ld3Z0ieqnMUMkoo+yaQ0CAfVWJf7Y1UJ0o0wnSY1Dw8ZbvBaohlvc+QL5OsGXleYfyoUK1F3n6d/2LWmifnEh0aX8CHf/OHDZxE1PB0uWBshCW5iOUbNRKXgaiv4wyRsNGEdS62JRSVlF/9BbUjn4YFQNNAP6aDOZ4g1cS1zM8gqKxTqir5fP8Y5EhfQ9DOLh7KtXbGUbE7ydeEjf3XHdRIvq+Hc5wnQtamTsPbHlnZhNEnsPzIF8QpgBhEdezwj5ppJ15kzINiXa1wL5ChAKyfeJ/B95zNkI9T/bn+hF0vtLvQQDw1P3AGx3+qwU3nEGR0x2kPEy4A9nsk276g/m20O6RoBA2tSIz8TDVyYHKLKTJMf6+eFdo7aN/JFaOLcU6KZZUKz6J38uiXy3w1Pjx6KnUB6jwm7VY7KMnK1QsDqYQfluLr5JMYpgTizr7e6GSI2xLmrkbIfezu+CiaeGsxE1kHJx8CGcUWSOVcFsaM1lUD0UHqg89nIrKL7QgPDbz2fnB+n+Oc6GSyaFLiQ8A7DOx0ZhGEtU5CKDWnm9HjUKV3nII2cCvR9Nt1LmoTKflg+6xj72hEJcpZ8y8e909WIkwJInejQjuDhGURuolGCjShyDZij/w0RzfDZEPQsKCOgqts+9dMPe0fAD5KtIA8RMFi1I7RNweeQr2RMuFd3n3BR3k0gHkQT1AIq0Oq6IHH9QPkHPzOpm5lQqOA6DN9sbVwE1OvQX1H/u2SiXnmNeLnCn2riHrtI3M2PlpaPwa0qkU9W4SVb3QepuiFMn55MTUnViROHiDKdDfvD9aRKDYO9rtWB9vCEKAyuwHKXFRJVFWJP7vPFP7T6nkDWaBgj8q0pS11QKnuWMooMrc3CFieDR1JCXmK5/ID6T80eU7gMHr9BHj/+xej0CzE/ITE+JlIFnVY8PFzj/7+yMJH0zoNIR6ygSarmWB0Hdf/XHci5NOCEioGYDlGmdvtT2LAHH4UdxVL5n0g073U0gOu2FcmfYGqR+azXCfMaAN7nfh73GwViXA300r6+s/YjyYdIwOS3KvRoDyAOBHdhbBAOi/bRnHH816gFixTQVqfqTNDUnEZwJV7/VvISSZULqkgI+bvNGRx+9VcIZ1/1i/0G54yKiH1sUYVdc5mN8Axhs6+w/4oBsE40aB/Ji4PvzebwB1WAmiPa2LZ/euIDmu9wIZwB8AOqg1wWGgB3RnHsMBpgIS7fNQcwDty9AGtK85EtpA+Vg2Bo/7olNTIf6d2m6PCigdsxEW5w1sPzB0+ne7x1l8Zr7+Aki6j+3TjFC8FB5uPAZqCe00CP+zytfQ+yKS8mudE3RxdwosUW8oCaS8tvF6OiV4f2fQ2086Dy4Y+cJtbbJ/dJ6CppWRKBbEAP3j5zGPAaCuEmydlIxC8ODKRRDkcJvfhXo0tArva0RrXbhuTW5hzWO7V4Zcvvs5PABN22B0OqfTMckwHwH1eBSTMu4/YOdn3hKHen1MHFUZVnNGNzdvR9D5t6QT/M/YXzqwMLD3yRjCowTCeKo4q8lireNtnKqo9KtTaHEsLYvl7aBQnHlawX9QMDR05kfdeMBNysIyreB0+YVj93/4UFEH3KaR0fPKJ07xBYo3KoTOUkJe2/0Yy2ll8neYalI7+hEHaxEw27c2v65KJ9NNC+eTt8F2spPWYzOuZRNnjPOCLP1+HJLM8cm9OF3QETAI769WHnn4Wc9NY5/TT0eV0/skkIcxjK4Mi+lz5YdtPNi4ZKV0jDfBHDYrU4Nwp78A7xHXl2nc+ndv8+Bpil/NF1mI8yq5xfidhvVoLD2vqGTly6i1aNAsrKzsOPiu2pW+OYmbz0k2sc/TyplYCBISKyMA8bNPi23oGM6bwAW4WVLEjDHo+UGJSAU6gkZVWPKSglJqtbdpOi9DTNMf09XlVhlip6zR2mSRjtAhTTNnn7YfPZH/23KZ5b/vvPk4wAezyw4bLHW0M1sRWu6mnL+zxAOu8WtwMhXB2uecRwwt1biSFfneUsOHTccTz+7l26d4b2stCcu178bsDRCzQouWzd45lIE9YV9mWZeNY4FfSgOXcuVUg9kBclZldnmwWcn8ROV3cxutYEVnjz8uSRC45vQf7xAueV/ugT6Od9U3JVyBgI0ruTGyNBArOGSJqcC+XNIY1hcrlg7c/OJBMZZ9eNKbZna8pkRh9c98ypm78PKD+4jKtXbBFgnTY8uvXpQCBIVKSIejgKS99jvQQwYAgy1ZOSa4mcA8LbzqkzyMXl94hohTCXVo2WwEc1yVlXxTa6GtxFDcomwyXHfXGq5dwK1avlZVOP192fBmoHxAIpT1ad9nmnCNbukD3sR5DvQJe3+KWK6ecdnNgx5pO5bioZSUsmerfkHeBAa8WYFIotM4Bq/y8n8U/sYH0znw99bsVFsK7b0IkqNm8ekYK9R7hf8uIAl1+Xz6VUYtUMx9ijrSWR93ACFcaHz6cYOMt4U2Fk0/zQuojk4Ufofa4NwxYXpsERRLvEaJ1HaRsCh7LFpDVdjgYQpHabvyEcVkej0z1oKyTGJ2CvnRbM+GvQlVgw94UMfMkKU66PYk/v0eJiJ/XgSfN2LdztybbRiZpAZxlqyaajbFwuFDLfVkWld53Snusds9HvXXvEBN5iU2blKknKXGng9lPeQKe/i3KwfnDkwEf7RcLygsyZMO8Gn1eR89rRUC6VHhqeLviYLxSQdmfL/Ii3f09JFkr/wdW3hzAaMo7HI0Cfxvaa3IgsXsdWT++Gm22Hip5XAfAaBuFMzFaCdvTavAkrqHuUxTeHrVS1f9IOkHG4zGpB7/EsZwTxwfz7Skezm54rtXMjl+2Xzqr7Z5XryVc16VmW8NjomZjmFtoyMBtHrSwnz7I8SSY18XPAL8ZJXGXKIkCrgcP8of36A6w6J3nqG0ASn8PG+P6EmHAej8Sz6lwEgbCW9WAgPG3GazTLKyuIV80zZlZQLn6M8s4+f7XqF7oigP23kSZc5MCMuRazz64QV3vgF4wv39g1L34b6wXkfZHQnB/8yyf47ouuK8OGkhvJbw4cxTSXYwIAopfc+v/D2MEDEfXV9Dvpnxj6Wo9Nhm+XwfuiQWExXdMs/MdxONeWDmvDlXQx3USOcLO5QGXGO281LUjImkgtayrppfQmNXQlXTgHmS229A5peM+aUh07W5bRKQAupmeHNrPy8EhCuYATzBACnpzFQC7xZpVravXECstQ6KYWSdeVZuWk7Xdw/UcdjWuqC3FqicFytGOa0iiok21MfwagIW8VToQtc3MhCQv3MaxLXm2N6pH5NNzjygKcGRUHsK5H/aFLpProHfLuAtiiGWdgAmdzmfIzq1QIrwsRr2VU48TTuayWWocKgCGmWHtgND6AiZ1eFU2vFpGDwv6Nk8q0csrz+q10JKQCOHeJy5fC2bgRUQvpVCv6anqhuCs4hJ17h9ujw8KidypISnHmdMg6p2aY27A/AZyWdpkv7y0+ZrONTGvY1N4cCvyY+zJyLpuU2CPdXttC3PHg4ggDm2zBf5U6vw92TkkkNBj7cEJ5MM3JwUJ8bUfSDISer3SABxIPD0tAsq/jSPTV808OgUisTf5/K+qfO3dkCnD6UzJUIdp53SPk7N2Ymma/qnHJsdqKqs5yDKNh512ADkMRpfkdcBlTbo8LiGq6Z6j3yrn8MHYfL7BZNd/oGD5TdUvCEc3TG73UggKym1J0OT4X2oi2iRRmLJu19flLSZr1ynVG/ZgDGL5HzXDsEZiE8MWuxaJi+wUZSx+Qcrjdo//byQIPk7ZDlkqJJ1r7IeQN+fHklhDMcJpioy8znyItvj/ozAFMoAN8uV9H+iiwDSyEVCj01iHXxlnSYKRu9QWbfgK+zklP/MuSozUe1srxzNcsIs81LI2UHQWLlzSTFsTuekky0X9MctfuCtpavclNChf4D3MqNw45+D5aYmpT1Hs35cTPvGTwiABmXMOfIrlFAmzydrgENTXkbUKmwV1/XyfMTncs9pftVfvin6+LkLFCpiZ6b/qYe0JpgTivDx6wk/ssTIFBXd4pbbVGydOLQ2FDe+rZDUvmZvbkPaNXINcas8JnEExABo/lp8vhZr0zDkkIerRaU8DR+Fk5mZb3/F+X6INACSQXFwCTYWqAcVl4lJ1jOhrgNczQZRP4lS89by9BNvnemJbawTn4VUveTOcGPL9TJzlFBnZBgBDx0r3Eahh8J+Rdz6wrigptILfDz4cYHNyZOkJolEH92WiYZOqt1ZYzZvitNnf+Wkt1IDODuUiuelNx71Fkc2NbWYmeThD2+LHq+6rpuWdd9cCVlufFgBk1pubjbmCe6kveKarylvogZ518X5UPDzQf8fq0EOHJrrxlZAwoJqTZHvqP5BPvUIQD6M0x77nv+P8pQxpJrQFtzadKcLw+AK+EZOzY2+SYQzXI2DAbiRPXVgiiY8ACdX4nzKzZ5w/0M4HXJOawrjVEwgmY7XTynKsjo3sgK3v+qZ93+kwcqkzB9V7XCyjeUg0KXapM77OjqqW9vtUE6P62F1VfhiWfkaHagz/O6SoD4HGo0keE+GpeaDs1GAo3N4u4bz0KU0Fd5vDJSuh1WnwEkrIKipSgbtpejCY81Ak0enVpDf6Xl23ParLWbhBiTw4STvHv9uZRw96aBtlpK8YWph0wNCr4yuE5lgEEY7C/9tv+C+qFKFq4k/BR60sgXZXpDpgkG3haQrVr/PkikdTazYrD5L51acRwb6310k3GYkbC8fxt2aEdRzCJ8g87DKFcY2vFNaC5RLXnFEps0zATW55JLjoSgjTcet6btUYun4oxl5AIubX6vgwL8/L/GtA8c/05kdOMj8JmaEcfafDP0GQaG8LqBU0QUg6iCMOTAfgpHgnMGSz3R7v+Pqtny8hJsBE+fyKqssNq11xVwpKbXQiTVnJHsh/jlURbOar0C7gTMqcfMK4KNB7GNQc111FOEL2V396bXrPgxW7/FozTPVXZB+5viyZWwtF0Fa2vaGMMSwijZJQtCJnc9YW8UtCgzlltZCxq6n5jX8YqcA6//Alze7FgjcVBg3H7vpjEiIfhFpRFPL7OGGbAOCrFt/KuTjsO7BJlrmOUsMsTyGCUlhijpwC69Y8HutjHxJQfb72RdqWdzWYv86aXy54epx9k3grYRkuUymzjaeRb0EsPp6g7TEYbHpuCNHD0BLoM6d0PCui0sbj9+WcR7RghnmlMJE2dlvjfRtn/+qEI3svmXpDmOrsCSo53kx9wmfmuT0geo5mQmXmz/4SzTKje5PXtqHezawEpKh3wYLqdB8f8pd/hE/rG9ZWqVK6cobdsOQZCFcp7zvAXhYlCA0gqo0BVqrhZrfrVFgNX2zcFU58z/Yd36hQGPa1f1QZglVx9Sg9kRZhg5Y3IshwLYRBBAjpkAAm5czBZrKR3YNIk0PedZUcRo6zAMlD+GO6kUuiFSDi6IFs6E/KeHWNC4yPk5Ea4Ltj8VUkOd2IMFMdcsx43kcyGGt1sXXPvDMLvfrntyawYn0/T6t/W3lXwfTsMHouJhcZeH2iWWufH/cUhrj5BW1GKNM5zwruv1afymQMM2A0A+Wd++oemcCKtsgIs3COo6L/6hjIOXqdUMf1FtBwvT/OlBkhvRm62SZVzaZyQRm4uGVY53/SFvw9LauxWi25MoZq10IzHML5/8qZQEBkjXW1r6rXyShv4ZWAD2vuHMWnthLh93OEspx9Bl2LjSdn8PS/+v9C09hyE8dhv8BKtrRs/1oNTzQNxawF1K2Jcr6lHTSEqZeNyrwVe23/F8DbRstWr5eiYpKxENOxpYbfWiWIF+unsa5zO/kjko6QIqGYLZGBXQUQ6P9NS3H+/cf3t9RvOc2gPCa6/3RMgSJnKuV+6/FEe+cxnmspoBGVLqXicW5mViNrEUBtqV+Iwhb2Uv4obufxOc7pIc6vIz/VlKhM/Bv9Ew1PTlfyBZTD3iazOhTmeEpEw/ulYxZsy5aT5aGyEBfhb9Fl2WsJFlyLCjk0oQ2Bh1b5TvvNdPB2kFCXwhltdCy1DQaeeNWStGki7dpeLEdXn4uMhNm6cnAPxtsQyP4WoX497QnE2v8WANvrdMxuR4SW35IqQxp8feYy0h9c9fDXpRCK5a7BmU0QEqwMF651o8K/zlqeBeKAYhMRkykbyLE5L1HHKb7A2jP1vCMUgABUC/JjsosF/njJZHD1XBJzEGPBx4EpQwRpJ6v0eMUG/XwUx5nDTKxmPymhg03t/dNFv41aJDVLgRa9YYYgRgEpVNpxqaDywOI4bwRFaC8Ns/8Wp5WR+ET9MfEmzn0MfFxw7yjaNTfFuiO2TjzVMFYCCkih23Ewgy9xS/+AE7eTxTO5cSAOWFHLL2o9Hvavg5CX/UCwDd9skXv6CCpmnEhlq7i0LgIJwZDlqTIH9cV2f3eHpG0si7QXEKLGrAvr1cL2MXCs09Z9l/1k5WXrfNQt8MOysoXf2appX0D2FsOFcH0FKadD+Ndx73OxCCTGgyppxO+e4a3dFVCyF01oEuseaEbyX7oheZoSkhwlDgI75iz8xRQuaJrKKDEcyB469PDxV5V5lXt8M2+GFDlixMZUGNlRh2tEI7xVZYXXY5x7bbgWTfGFyqWnMcTxMlQ3b5YMapxBlWMlGnvzprXkq4fzZFNDR9tMetV61dRYh0Wcp01PdeghDLrFDKs1V7LiRJ29l9o7nYEcxIMy3TQ/OH49GJF798LPOJ+03aefm7iSH5FmF+rgyzd6ACpYmZDzw6IUpPp2RExeXi4+XiCAgXe8wrdHUkFevpq1ANUJbjFq1sMjaMM9WcvibvQuHIY3n/eT9xNTvFo7LtZcReeIoW7jXKfPsiRDOXAg1UJwBQzoCCCOH63S+C5aBb/NdsgxPqpBd36DuuxTEoYz/nQOFymI87BNtUxLlg/VjajIH//XZxkiyoMObuTyf40QFUa5tDKFwvjsHHpQVyZNbV5SuyEXmjZp3qDBADZpsFr3ma3cglz7e56GCtt6jfQfzOW8EPVmgl/Ivp8h/7TdTMuTrNbkYO6usKHX/v2tnk+JGoC8NQlRrC+7nk1A72CMxV2TNHOcJmLBzPWp1npz0tGX/gUnpvjnlxMX0Zs4LdxrL1ZgWPGjNxjQ47mkLARpKh1ELONtYxtBCV/XfRgx0Xk1cLUwfkWCKM5hX5bXlrlCMn6FahP2yLRs7S6bK3SyNN0PtEtqqFj+MQ1UYYBeYwkoD8LcPKsYIh9AgISTQ80Zpp1hrwbXbnwPFtnlMCcMuELYPWnjIusU/WH1Y537UwaDwZw0F8f5d07OMsEfWchlDCac4r2Vf5qXOFvGrtZVepMyVVmjo6RPFsrHpUPHu4I9sY4nkstk4uXQsBj52z7J9aPMhbxbd0+acOvl2GeEDVnBAA3+fHCztJ5gIpOw3Tr1gEA84FoybGNuCN8QAWrtwKkNhBzFx9KDQFYl98lj6H6hnYY13AOtfZkS1N+AL8AQCcIWZqHS1aYYoHLMAGOQZb1r0Lv3XzYJhd7Qj2bhY/bwm3YdE4/oy6kjSpsIk0TDNClgZ/UtSVsNEu7hpwSmD809+YE7Qj9J508oTcUoyc1c+IYug8wMY4zDQL0qfS7/UGjM8cs3NywNTwhl3A9aWLKzENH4O203/VMSjQUjQFEV65guPEyzQyQBbcqo84gDGqvBXu7lDctTsfgW8Vgk9cfB+l86W33+d+2sK5f+esPoEsrxpHG2aa1FQcAppKU2O4oQckkDS6lrQiCfedHtpIGVWoMpHFOe4vVD2iJiGlh56fQc9cMstnu+TjOy/gjX55qeMJStI5+4RRrUD6XKNDxCfTDiApnu0A3WUA+y8Ajbl6YXUARam3tlGuIfXAfu+Ro1CSMg9cRkE4SGQ6k/AyJKrMS/EPilRTScU9DL20WsRKv+1WMD49LDv4vkNjb/f1M/KMt/bgcsdlswg1qyH0RMwSSsEOIxGI9CuBTC9cDgyHzl9MVKQpAeDeWJiCo53tVy1Ct/owUM08qDIpFwUpQTcifLEhMRfyowGEkACIJw2l+U0OaHwDxPkvjdnJEaUablnYiSmxzIbx8tPvw2U/6SLp1eUycvzmotFE/qwlk+b61wQvJEtyb2EAnKJaNTxKqDlxMGhltzCwEcOTxL1Pda/Y44PLcjx+LwUZCg3S3eG8QdxusMsjJKKQiW6ldAJU3xKv0y0kj3AHLFvR6Ng5QCwSpmx9AYHdyArqqNfAiu8sCZy9Ont//IlLxRk3is0mXESlEe/8rZxF6cR09XdRYCPBz0mtB5UJM3ShN1ctwn4VQUkley/8tYLI/DaoZVGf/aGvQeOtdLL2uUW7cem7XcGI+cCQos8F9ByWZjVBe5lnJZnGf2DlExuP7mBYQ2UEBLjRzKwzwVxQUgden2cTBlz8T3P+K+3MU5TaSOiMiQj1xiTryqYrd1tCM2lwcZb2A9ejiozioG5reYKL0IT8PPVI9cOI2HqdLn+y4s7x9BlEPB8lXYgKjHyjJjvzTvwIPhJQ8X3vyHRmYue4XX7ip5DAbtFIxUTG5NH0B3KMsnl4gnRXQ/8YlPB+8sEgyhwz0clpxzsCpYnyUHFxvVMqtT/Nl+T6xTStAyhlbGQsQBe887SGj/E+5wXQTTRPfo7k0L9b71fmLaKguHRckcVQymTFMkeGrlBSeA/wRd+uwBKwGgktH+CNTPQO0bPE5f+XqZPvors5UmeoxedvutY0yvPCPSSEs8dKFMXqlsodENjNOjB5cLkwT/wI6Wtk4qa1hFlsW1kve3IAuBBA6DyphuJkFJgJJ30ltXO/WGQAPsQ/zSG0L4CF1bDDVIxzHqYZUhISPpxEcfcMpyLITtLviIgmUwZh/H74A8DM7DqS/XCgq8kJZ0f+yL5Np671tfqTJRCKq402+/y00TSokVRRgNceFLwtS4q5U3cuW/tGPufylUK8iDs43+AWmrH0OUKcPiBxmVapvoug2ml1XuVs3QXb0fJQN1Po63PUG46kJqGkhW2RKs7p9k1DLEIrzn90hIZulPmOqGgi20mh1LimNBhY9+ZzZK0Qq0hnnd7mQBitFmB3LmzzKS+rcnQzvzXdciZ3T64C4K19jSOlamKXd7PxtP7GIlP+5MMyLfW6b/HHbxEty2/BQwwGZNYsq1MwopoLG369GsXvi6En2/byI3G1DgvTFfGPIabIqeKED0T/77yoYvtbWnDkZcZFBXz9tVjd1gCoguCY4JsRcgiBU2b+hP8OQPBvuUCF0MclFT5TQRDcn7oY8FuJ7HJx8lwcgQc3vUcvf4dGywH5qAmMQjBgOCOC8hvzkqdUDJkmcEabgxiEMn+Pf3KTIqkL/nJG8sLpIAAvFPdBRmMyx2VS6gLzJB49uwq9fEIF4H2pIaPUo8pFAP2Vl5luSnp1FxLaGPTnNv5EdQAY27hIQtzKf1zPD3mi5mFX7y/l0eS1lWCzp9wvkDYL7MlKywUBI40H8+9qe+rwzdxHSaBzdsWMuqkDQdQ+xk+CqK4F5O1m35GGy2IsH3SAIMVFinEBSOY6drJH+VcGFdRsxALOcwO7gcykrLmL4WNxwb0+Vq5GrWgZLZVAWoiLqFZKzghj5ot1gPtram4lZiFtkRnus9Lfo4MqpjtQnzGQG5I8uVdStki5me5LG0TUcn/5AP5rhdftgBq9RJJi4SwM+x9NJOs2n03sM+5UACiDpuxgiCzAoGyYe6Cj/ohptt99SXmlLXqIwUhAbHahBafqYSV8562diYzA0j/H6w57jeZl1qP5l2l5E4BB8pPESkdZjBA0jVoerKw1VLnP4LAalL/q+J99uNNE8HOO1yI441P4vXjKsoBj8/wofYnJAf/m6duMvDjKgN3vP2kf7slSCRKgr8TJJ7eG3Yqo+LTCsTgQWFh5LKTFS3TGmt0y7vz0COHtFp6fqjPmoQ1Ivf2ZaXr+ATZZPHwhrHbKqJ1yudlrcu5YX9Qw0yy3WeM2xqpx3eECthkbPkWO4MomSK9qVa9dpLRwISMKtIeEPUWmYjgI/KANlSrf5JYR7UrAr5cm6DiJygWKddn9XSoFnerK2b81VJGt7XNz6FWWw5XaIRWBABciRDNVYE9Mf1EGbN2xchtKxKs910uG9ox50GtIAMxQ3nDYcyD0SlizcF6fPaYzSEmdQ0/VHoWnpQKXwu4X/SSoLiIh3kJBqsSo4QXS1DrWMFuBKH3D+kuDgtrNul62Y062DN/41BPWjhSYPq/BOBRCwTpr/ciLgOKoAoyr/WneAXqsJwBKlTiQxrarx4ZCyMNJM2IDA3aNt4gFdYl4C3h31eoCno78zazMwgTwixa3Q5uuOntqlj2Eu16kN4a+kOJUIO/Ise7j4b6EEoAVv9XFvOg+RXkqGkiJDi2RCM/Pdq5VJV6n6fuBnk3R1mr4KF625jSoPgF0gRDEAk/TUw452bBpZIaek/m1zH5yLtzOinyhLfjaa/JkNGCttzt0dvvsyCyCbevYgOdK02HCfNtEOvTdVnRxH2g5dK+jfP7FXUKsatVxUUGYGtNa89pI+MsEcYQcF3Vy+6CC4tiJpOTDEQorKn4ivJpKClUez8SKiXf97rfEIQYBLTo4Y8ZxXeVuTcu4t+RhNzwaB54rbZ34Oh35krPkKyP4aCwySdP5L4GFDPE5ayF1ITFGJx1U1+tPGxRLAk0zldnJmFh1AFcba5mU9GD8l7R0wgzs/tGzhaPJyNCUzf230HzrJBbKv0qgFoGN+IBEzudxWOf+wY/1SezO2RKATJohTR1siY3D1O1y/wSADhv0XqBL8Zv3+ssKQ9ELMJlDK2txgznF0PcCCXWZoYa8phhsGJcawfocEn1JLTkRTv0Lgf0IZj5Z3KNHlIY4PEvuRqnm41z4MAh6+s39UedBgSD6H1EWkPAQ9joqhpAqDPYnHePc+thteazGOZTI7zGTYW5Y+KAaX1go+0Pjs3f5jfI1LIq7HYJdoLrGCUsuHh5S+yIOQlwGxbIdH+BSGXtD9F2BwE7vKSurhO4BrYKb50B4Ksa9tk8yCt10M4aumEZT3x7wCzkf3mzAKFTFYajzisiu14TQXIijNZ00HhIO0VJ+LP01kji46hI4ruUDXgIC434fz27twpgbUQQ4MWc2P/EXCg1A0XVERWq7JEjDvuK5dA9ZXMys/QHAqfuF+z2VW6LzCXgBhNb3n5t7UXu+XDq3gakcaHhOba7m1Ko1QZYIdQL5mNYwmZmdLxK52uAj25/nEaTovn/Wrwmh9eQ01t+UBc8Ze0YncXSnCoIr13UaT6umhrzjjKkm8d4I4LPFUiJWcpLqVOBfK/Y7pM6Mv9slaqhjDpI2rnf1OJw77Uv6aavSqg9S0AO/X/FVds/u/m4gSfbIwFvcHbtEZOSHyAN4JZBNMgd2QUwOCdeUgkbY49nUI0LFcQqlZq9YULa6w8uk6baNm3A0c9dU6FVi6Q/Qazk97XTU6XMusAfDS3nFVHL4h+XePeCnhg8Jj1mmWa3iIDKTI3a30JweFFMrWqoWzllUKGBIoXVIvd5JiC/BhR+hcnFHPhOLqzMwe6D6aTf+szgy9luXuOQWiYLGTSoL2jVZ7Nxrca391vNKTJfxHMYVJ2cpXQgrXEgryIOM2zaMY9305DNshPWJXT6jp+JnUsz+ATOuK3HeHVERIH1an3JCF1wevyLN7hkHtkeIGnliYTKOJl/jfyMDtBudC/OUI4M4vYp9dn4/Bvn56wpJz7v8/N0tpRYN//MmcUyPs3zDyScAXH/51Fc3vIYqAS7Ujr0O0w3SnrjucdM9XZJIhwQryCY7CQBuD1OiFnwSz2KzOph+su+z4srWYxzhiN5l720aE1l+4Gr6HmACKaCEd73UGg9jN3MQ2jpbXCKxu7kXQZCNXf+lTZv4UxKNvUBVETeSztk7ldQxM7Yg7oIm8q8bfwMB1IJtPPCF4YTPNcnaVcg1oA206fTs8YVwdRY+7rczLPuBVgXGUORJurePg4pCzNGEJwGNkRWuO1kTUw77jzIWkw+UpSmmeS72qyIfuuUr8NrmTj884c+WK36GdfsjCzbN7YRo5Z7TkmiuothdHKGaZLFVMzAn0qPXYkXd4tE58VlHarhOHuvBJS2pMvF1yM/NZW82V+0KNinavDcS9hU+F/YDkXVW8+TuW0GCtYjc6MFuMmxTRMOBQ16ntALMnNMnsHJe10nXIjx7he6h8DNWycdyx6uJZUyU1OhGIexdb9il1n/elA+g9szrlBiQ4MJfW78QhffV0BZQ1WlZjEBIrZ5VxBQ6paLE59ielRuHs82gSTKk+k8WUk5Nu5CZElco6cd0EhkMxD5czKzsNTmSmcekgVBPcKVkfj4LMeALxYHWULAJIA2NOuLu+qPWrvcRyrbrNLvTCbnzrBnc61eqz5+sB3mRXkTPgaaXan+kvhnKHZIrOIm/y+amS68LYFFrZALoTMgauJJDF/dqroEId9c60qdxNKP1cOdt103btauHtimYpfpmEVu1WjCZPvKVkZZm614+qqyWhu9v7EjoeZlFfgaCZza3umNQ3TKQpzaDqq/0fk344v04l9U+meUqt1z5izDHg/dIFTZG5QhHqGW9bzXxTujULAw41dqp8w8UBuDIfTO1R9Q+b5LaM9EDQNEBCVzbO7/KxdTAidZeKEaNj4J5Ut+IjOgSCsYoNS4Orma1+OSmksKPGUTv4eHQaxud8Do47Yfxvknc4ahoV0DzAwme9BqXUdDOk9p9QU4a4fCHYCFcp4Tagat69YpKpcCBVkAeHGJ2fYvtEjiVI9OjuvY6tVemwHqUuWmdanS1EIJSNsDgNMx8hUReK05vPSr6z7JFAebNLtWEeBKcbmbEU7yUJWoyShTp+bPiiiD8wDQYDLEujegXqXLyRraPJjzE0uSeP3wfnyKivH/4uGMHhRGMhhcvIRO5Gl5n/+Wd5YVtYw/PDJGhWXNNzllo3cN2Tsv6bcPX2fjKSFA+sKelz/74KwJOf2rgSZ3R3mockHb0gD+tP6cj143nAWilKy6hvgufkGkvJFQ+0FoYLrQFqr8iTvYJFhWQrfbKuFCVqDyxALmdzQY9aiuKI4Z2xup84w4MAhFAPmm1FpV4TKMPJ+oogDWQvjzgfAcqWh2YQhs0/uAgFTFgQvG1ieNKmSmCD/mna+pxQRB+QfvPqHofjjplU/FeWPp2JJXUVpD4D6gRcgMVRn58PkxQ3KTP6N+Tl2qv/JhAkgJCeBxyBNVyjSt/sI7aqqXr+QNPeDv1ylHrOfdlkM8CjDRro59XU+mze9H/2LEPHpP9bi3zJfWtuCdACOjjHWCPxgNTey5lZZXLkjnj0LhpqRlUf0mqQMYuAAGkxA6G2DTShDIhLXsZPkW1wTcjCSDN17EcpMQvcgTOjLItUqG0uiN4huJA0DqdGo4X0NN3aUOUdy7APddPB2HRXkzmZWfMbDLLZ2YS4vNYruH8V+lbbqVeeRuGPZanRDUoybRdcze/ZcHfgf99h6FfNbmNvpZeacVTAIyen6Aj3teQfNsuUVrx5c6bQeYxxVFOEKlelogSTOcvRZiBolzhGTzT53uD4kuMRT4E9TIRjC1S/iU/VacZjQmT1YXI2l0Ol6PB4h8TTP7Kib5OZRdvoiGe6fAtmkVQGnTXflUx5DLtCoaMhKSv/qNGm7WH7Y2GY+HlnEo/AFNVLqq39KFLsEnIf0/jyJsha+eKbM3kiuKap4RSvMUP+UOaBWjPdClqBcr1CyiAYl/ANJRPTy1OBEFG5bOsQHzhB9RXyvl4jev3w+ytGqsAK2lvEbS8x9Ip2M6YbxMINW50zQhq4o0snMdBPc0WzxMYoZqFajrYKvOvy0ThcAh7HSfvg+LGIVTYB3JjxXDqpItWuZWCwfEJrx37j4XexhhmDyKffpJFzyQ88ghcQPxe8UCc4f/uXKy+NH31UesrzIdrdWHSv7SVS87Y/ZpJI4aKyk3d1uYV0VFdnnmkeapBTb1ohlf8Fm8709xyNVDnvJtzOUj/su4VPvA7IWZDo6esbZP973Vgo96Gz805diSgY90xyOJtuwJI8PgtjkSEZPuAokNNEadbWmOgbQ4Ny4f5EMqNapcnEfXP/PB5yUIh6mHx7Bf3lF5m8jwkH4KqDZhPap8DIT1/QApy66FiRtotsH00oCD3k33Cz3/uF/cKWnBatGov7IPVVxurCmgNewSPrS2lnqosGNQfVRz7by09kTx0udAsD2YeQ+Dm7i0HncGdLdmK/oMA0ENIvhtomt2R09aYBnl1xt8N7egcunx5+wjYl/gzz24sMbhhmXd1sdKC4ur64fmq8oexQ8OrvDf07I9WepbgFXGtUhyCMz5kCogT/q+rNERSdNaBiHdTvyZXYC1oqETMfF8pBf6XzA+nMxiY/yYkGP/hZXUoZ0sL7b92SXEgjr3MoTN58waP5NA3hqr+hLX5+tQhu3mNjsPPbvCTlDt5oy7aDOSj9xI+oSrP+3f2gHwYWsPY8dgAoE7mJp/QTCT5CVxLJv3I6aqsX48KAZlyA1FtWUf10Jq2HZgvdVUsEWt6vvek6Cw0s2z5rhZwhH97vTZ+s5CL8aWkLV1Bk/HbBqH2/g/6FpYnxcR+Rede8KCsv1wwajx4uT6mh8iTrH6G+7Qlf6TJe+qsypm+wD8Sii4baN0ybMOqhzoyhQrCiLXgiWe2PlA4GvC53stTl9zqUKAhD4ZAAFNaTcnOM6PCTbskhV0z/G3Yj46y6zuGf09BEZ/rxfU5RTgozKUYhgaH+2eYW9BtBv5A1ZG/cZviG+qVM5xl+ld6N2IlMoRBmpHJ5Cl7e4U8PRWRiSr5Bj0Erv37d1KZ3UXmXA/ZML+IUV8NZ0jsQ7t/Sc9DzJhvc3/Qynga3jziMBxE8CTWH6AO5uC59042L97TiqFp1WsOsKa0BRvj25bKiD9Ip4Xx1RhSKzi3wrmz66srnX8E8Uv3rdVIR0YIS3nYKYZam/shiF9y7puU0kpJ9KQTppUJNUPJqHFev0NYeevPMEOCALH0LwjSLZRg+QCVH8itCynUfXStFj1GSd1pNNCR+h8XGDb9N3vvNg+kLzuzVjKTaZQ1fynTWw2/dbcdiJR+0bbkAZE9wa5TaLKQuQG88oDTe4TxVFzs9UAATFv1pMrhixOe1V8vMC9XNCvcNYJwWfQs1N7zXUlbFb+KJZiUg9KxlXBZHlDN0MxE45mVUtLpBE/KXoESJRgShVnKboSY+1r8weNX+sekCXax8r61vDCt/pg5295xam8kqcFdMTy7wg26ewX4LGljxHkcLKd2VO5BaakbcnU83WRUc/PfN4yY7z9SNAU28W0aTTb+dl8G3WREqf4cK4RO1qLrpH+q7JRU5nqgdT0jO+bI0MMLXd5UVh8wXaKMa/LksRfkx519oBUNRwY+l/bHYhvawTyxuqKU+EKsEQ2hNVZSB49/AjV+CSVsYsPtOM/3+hV5MSzBgrc76bv1Ye2xP1UYWVGZ7dy0OjmIAWyDjjLVELBilKBVAAtIt2c7mJABHMZ6w7zqCEksC6ww9Wl+o8jVzj1gzcCPrjFvF8/h+KNCZ++m2qXynQ/Hwx3Fz/Axo0KtwOU/HEOoM42wfnIGSthmfsv8zscklJ2FYtIO6aOxkG8KS6eGG9UD7nBDtimE03xZSUJ9uOcJeyv5bK58ttwe+9pomagiw3Y2HCDLFQJe+JmHC4Q39kmH6VunEmriE3KYSwgwjKtfkEOwaTRaWuDpsljj9JJHGQbdPZe8tXFuquzjBJfo8TUjyjhZEbZsCmPzMMDhGrE6Aq0pp9z1ufcCmEoE2ATusETTv8nJEUutcbwYT3N7ROLSnoe3ff0Jncz5y/PncFG9/9LOhsbuX0vEAlAgzMDBnZhw0OEVltjNrkliAiLm5y6LK8lGNDCqfSageQbAcJP8n+TLNFUwQ+dPWcBtiuFFpEK/IYUtfr6lsaDNk5bip0cioZ2IOTKU60WUdZukwA+z/Ega7vB59Miony380Ez4f17rSW8/mEdGX/VEr3HZsCr2hsEQa6kId/d3QQsEm/0LMDlC/juWHVBepkOWSMoZQAJT44vg414a2e7pmDPyzgVtyXj50TnNM7i1NdNf4qn5s9UMbmS1U1ZaUqoUj6FsJeik6liFn6SaPodQ0P/EUQiyKeFZnnXV8XW+mP3/M6a7gTjrvVu7c9116yo1A/3hfdhui4UIKJAROypL9pf2VXXyGRvMxQ6emvASCsuCTeyjFQYtHaah+CSJujsNJ0CxOGRF9S3vlw2WHdm4XsoQ7KkjlY2pAxJ9Tdt4o8KdjBCUnKzZqiBRVUJbMFVy0GbYRU0O4hWBt/IwPToTfe3p0dTAM/0TutHhNvy2kLk138B/c8OjUHDNy7oy8OV4jNwisSuKsT2BiCBIrAQZuF/Mvvtn4aB+F9YiGRtbGln193r3r2qnEDv0Y5mmMh4i/wYl33bttjO969RzVjMeZl7TBSvX4ku1TLlPymNPQR9Nc1gHmZQRxqhkthOXyz6qkmeTRFBQzlfimBHfxRbwDd2/TJ+fjkib4PjGrZUjEOVQPNZDngDccnJRR9BUAvexDEm0/95i5pLhuGtDmH5ypChjRVZgRKr6dMf56xopUpUJ+zMqlvaQcNzz6dS7G3kVD/gBHMNKl+QDn5BX0SLK0RqF0EfNkUbOonRrzpy/9IIq0t6n6xcCeJDh+tQI6FjIwtAVyxWsUWu+1kWIUG948pQsbEadVAIHtktGm9Luj9M8xUAs+zOOQf7tqzcuZcsBvqqZRqWgELF+m1ddHjxXoaD98tIT5cL3PaPLDSnSV+ZOVptN1k9X5k3m0vGMJFAV9yJLWAnyK+Y4t1MBh30VO+cZbkw48e50Q13vyzIyc2sHipVZokY9I/fLq4kyNeIVLK7a/xuoN/Nr5CU9ljTcIBAcYlZU+TCUsyeY8g1nVDExUyDckIDJBAtxvzaEzJQD6BJNc5Yjzg0jSiudn29uXfkOByBbTMgrvpwncAMO+5B4NkH2XgeyF/y/T6VIyRjm90ZC0xqEHKmz3flRT9N0maHL+A+V9X+HoAnHgv1ytHvYSXZXfLybIdi62FKAsR3O7Nfp6njTrJ3l8qfOwnSL37VbZcwvkt2XzibLCkcoKlZICcW5Dt/tkL3l51QJjwlnR2SJZ8BjCyS7Qkd/v8WNtfAxKHHOCb3swo8bB2pMqHVxJGF7bwffLpYSHig6B1FFpt0sRHtUilHkSjl6AmN04m4z/+JwTpUe/PkQfVR86RBI6IO08yKG5luigGqOwPf8mkvWQ/lAWoiA==" title="Mekko Graphics Chart">
            <a:extLst>
              <a:ext uri="{FF2B5EF4-FFF2-40B4-BE49-F238E27FC236}">
                <a16:creationId xmlns:a16="http://schemas.microsoft.com/office/drawing/2014/main" id="{D11143E1-73AC-42C3-A26C-F2870AA9FBC2}"/>
              </a:ext>
            </a:extLst>
          </p:cNvPr>
          <p:cNvSpPr>
            <a:spLocks noChangeAspect="1"/>
          </p:cNvSpPr>
          <p:nvPr>
            <p:custDataLst>
              <p:tags r:id="rId2"/>
            </p:custDataLst>
          </p:nvPr>
        </p:nvSpPr>
        <p:spPr bwMode="gray">
          <a:xfrm>
            <a:off x="327986" y="1162857"/>
            <a:ext cx="5446549" cy="5297465"/>
          </a:xfrm>
          <a:prstGeom prst="rect">
            <a:avLst/>
          </a:prstGeom>
          <a:blipFill>
            <a:blip r:embed="rId7"/>
            <a:stretch>
              <a:fillRect/>
            </a:stretch>
          </a:blip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0" name="TextBox 9">
            <a:extLst>
              <a:ext uri="{FF2B5EF4-FFF2-40B4-BE49-F238E27FC236}">
                <a16:creationId xmlns:a16="http://schemas.microsoft.com/office/drawing/2014/main" id="{421CD413-E7F6-4417-84B0-4E2AD56A78B7}"/>
              </a:ext>
            </a:extLst>
          </p:cNvPr>
          <p:cNvSpPr txBox="1"/>
          <p:nvPr/>
        </p:nvSpPr>
        <p:spPr bwMode="gray">
          <a:xfrm>
            <a:off x="6799115" y="5662640"/>
            <a:ext cx="4213442" cy="195814"/>
          </a:xfrm>
          <a:prstGeom prst="rect">
            <a:avLst/>
          </a:prstGeom>
          <a:noFill/>
        </p:spPr>
        <p:txBody>
          <a:bodyPr wrap="square" lIns="36000" tIns="36000" rIns="36000" bIns="36000" rtlCol="0">
            <a:spAutoFit/>
          </a:bodyPr>
          <a:lstStyle/>
          <a:p>
            <a:pPr marL="0" indent="0">
              <a:buNone/>
            </a:pPr>
            <a:r>
              <a:rPr lang="en-US" sz="800" dirty="0"/>
              <a:t>Based on LTC-MAP reports from nursing homes; data as of July 27, 2020</a:t>
            </a:r>
          </a:p>
        </p:txBody>
      </p:sp>
      <p:grpSp>
        <p:nvGrpSpPr>
          <p:cNvPr id="23" name="Group 22">
            <a:extLst>
              <a:ext uri="{FF2B5EF4-FFF2-40B4-BE49-F238E27FC236}">
                <a16:creationId xmlns:a16="http://schemas.microsoft.com/office/drawing/2014/main" id="{57C90E1F-2BE8-4CE0-845E-CAD80DAD2E30}"/>
              </a:ext>
            </a:extLst>
          </p:cNvPr>
          <p:cNvGrpSpPr/>
          <p:nvPr>
            <p:custDataLst>
              <p:tags r:id="rId3"/>
            </p:custDataLst>
          </p:nvPr>
        </p:nvGrpSpPr>
        <p:grpSpPr>
          <a:xfrm>
            <a:off x="334435" y="1169023"/>
            <a:ext cx="11522602" cy="381000"/>
            <a:chOff x="334435" y="1268413"/>
            <a:chExt cx="11522602" cy="381000"/>
          </a:xfrm>
        </p:grpSpPr>
        <p:sp>
          <p:nvSpPr>
            <p:cNvPr id="21" name="MekkoHeaderBox637320026334982014">
              <a:extLst>
                <a:ext uri="{FF2B5EF4-FFF2-40B4-BE49-F238E27FC236}">
                  <a16:creationId xmlns:a16="http://schemas.microsoft.com/office/drawing/2014/main" id="{EC4AB9A0-441D-46E4-9122-164BDB37EA81}"/>
                </a:ext>
              </a:extLst>
            </p:cNvPr>
            <p:cNvSpPr/>
            <p:nvPr/>
          </p:nvSpPr>
          <p:spPr bwMode="gray">
            <a:xfrm>
              <a:off x="334435" y="1268413"/>
              <a:ext cx="5634301" cy="381000"/>
            </a:xfrm>
            <a:prstGeom prst="rect">
              <a:avLst/>
            </a:prstGeom>
            <a:blipFill dpi="0" rotWithShape="1">
              <a:blip r:embed="rId8"/>
              <a:srcRect/>
              <a:tile tx="0" ty="0" sx="100000" sy="100000" flip="none" algn="b"/>
            </a:blip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indent="0" algn="ctr">
                <a:buNone/>
              </a:pPr>
              <a:r>
                <a:rPr lang="en-US" sz="1800" dirty="0">
                  <a:solidFill>
                    <a:srgbClr val="000000"/>
                  </a:solidFill>
                </a:rPr>
                <a:t>Half of facilities report inaccurate PPE counts</a:t>
              </a:r>
            </a:p>
          </p:txBody>
        </p:sp>
        <p:sp>
          <p:nvSpPr>
            <p:cNvPr id="22" name="MekkoHeaderBox637320026334982014637320026334982014">
              <a:extLst>
                <a:ext uri="{FF2B5EF4-FFF2-40B4-BE49-F238E27FC236}">
                  <a16:creationId xmlns:a16="http://schemas.microsoft.com/office/drawing/2014/main" id="{165AB4A1-C2EE-4E33-B77A-2BD3C408EE5D}"/>
                </a:ext>
              </a:extLst>
            </p:cNvPr>
            <p:cNvSpPr/>
            <p:nvPr/>
          </p:nvSpPr>
          <p:spPr bwMode="gray">
            <a:xfrm>
              <a:off x="6222736" y="1268413"/>
              <a:ext cx="5634301" cy="381000"/>
            </a:xfrm>
            <a:prstGeom prst="rect">
              <a:avLst/>
            </a:prstGeom>
            <a:blipFill dpi="0" rotWithShape="1">
              <a:blip r:embed="rId8"/>
              <a:srcRect/>
              <a:tile tx="0" ty="0" sx="100000" sy="100000" flip="none" algn="b"/>
            </a:blip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indent="0" algn="ctr">
                <a:buNone/>
              </a:pPr>
              <a:r>
                <a:rPr lang="en-US" sz="1800" dirty="0">
                  <a:solidFill>
                    <a:srgbClr val="000000"/>
                  </a:solidFill>
                </a:rPr>
                <a:t>One third of facilities are not reporting daily usage</a:t>
              </a:r>
            </a:p>
          </p:txBody>
        </p:sp>
      </p:grpSp>
      <p:sp>
        <p:nvSpPr>
          <p:cNvPr id="24" name="TextBox 23">
            <a:extLst>
              <a:ext uri="{FF2B5EF4-FFF2-40B4-BE49-F238E27FC236}">
                <a16:creationId xmlns:a16="http://schemas.microsoft.com/office/drawing/2014/main" id="{A6F4192D-DFF7-45B7-8C41-5C741B6F60E1}"/>
              </a:ext>
            </a:extLst>
          </p:cNvPr>
          <p:cNvSpPr txBox="1"/>
          <p:nvPr/>
        </p:nvSpPr>
        <p:spPr bwMode="gray">
          <a:xfrm>
            <a:off x="736245" y="5659606"/>
            <a:ext cx="4213442" cy="442035"/>
          </a:xfrm>
          <a:prstGeom prst="rect">
            <a:avLst/>
          </a:prstGeom>
          <a:noFill/>
        </p:spPr>
        <p:txBody>
          <a:bodyPr wrap="square" lIns="36000" tIns="36000" rIns="36000" bIns="36000" rtlCol="0">
            <a:spAutoFit/>
          </a:bodyPr>
          <a:lstStyle/>
          <a:p>
            <a:pPr marL="0" indent="0">
              <a:buNone/>
            </a:pPr>
            <a:r>
              <a:rPr lang="en-US" sz="800" dirty="0"/>
              <a:t>Based on 160 national guard visits to nursing homes in the two weeks ended July 27, 2020</a:t>
            </a:r>
            <a:br>
              <a:rPr lang="en-US" sz="800" dirty="0"/>
            </a:br>
            <a:r>
              <a:rPr lang="en-US" sz="800" dirty="0"/>
              <a:t>Reports are considered accurate if variance from national guard count is less than 10%</a:t>
            </a:r>
            <a:br>
              <a:rPr lang="en-US" sz="800" dirty="0"/>
            </a:br>
            <a:r>
              <a:rPr lang="en-US" sz="800" dirty="0"/>
              <a:t>Facilities without same-day LTC-MAP reports excluded from chart</a:t>
            </a:r>
          </a:p>
        </p:txBody>
      </p:sp>
      <p:sp>
        <p:nvSpPr>
          <p:cNvPr id="11" name="MekkoTextBoxHeader637316205133923476">
            <a:extLst>
              <a:ext uri="{FF2B5EF4-FFF2-40B4-BE49-F238E27FC236}">
                <a16:creationId xmlns:a16="http://schemas.microsoft.com/office/drawing/2014/main" id="{BBB25AE4-CABF-43BF-8373-2639C93B5D6F}"/>
              </a:ext>
            </a:extLst>
          </p:cNvPr>
          <p:cNvSpPr/>
          <p:nvPr/>
        </p:nvSpPr>
        <p:spPr bwMode="gray">
          <a:xfrm>
            <a:off x="334434" y="6147589"/>
            <a:ext cx="11522075" cy="381000"/>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600" b="1" dirty="0">
                <a:solidFill>
                  <a:schemeClr val="bg1"/>
                </a:solidFill>
              </a:rPr>
              <a:t>Accurate PPE reporting will allow us to better distribute to facilities in need and move into later reopening phases</a:t>
            </a:r>
          </a:p>
        </p:txBody>
      </p:sp>
    </p:spTree>
    <p:extLst>
      <p:ext uri="{BB962C8B-B14F-4D97-AF65-F5344CB8AC3E}">
        <p14:creationId xmlns:p14="http://schemas.microsoft.com/office/powerpoint/2010/main" val="12226137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gendaLineBorder">
            <a:extLst>
              <a:ext uri="{FF2B5EF4-FFF2-40B4-BE49-F238E27FC236}">
                <a16:creationId xmlns:a16="http://schemas.microsoft.com/office/drawing/2014/main" id="{5A710E9F-0774-432A-B964-E7615B0364CB}"/>
              </a:ext>
            </a:extLst>
          </p:cNvPr>
          <p:cNvSpPr/>
          <p:nvPr/>
        </p:nvSpPr>
        <p:spPr bwMode="gray">
          <a:xfrm>
            <a:off x="347664" y="2036906"/>
            <a:ext cx="11496674" cy="548640"/>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5" name="Title 4">
            <a:extLst>
              <a:ext uri="{FF2B5EF4-FFF2-40B4-BE49-F238E27FC236}">
                <a16:creationId xmlns:a16="http://schemas.microsoft.com/office/drawing/2014/main" id="{C3DDC299-B231-40AC-8904-A2199E86E6B1}"/>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6B0B6FD6-6087-4D2E-945D-8F0D8442D5BC}"/>
              </a:ext>
            </a:extLst>
          </p:cNvPr>
          <p:cNvSpPr>
            <a:spLocks noGrp="1"/>
          </p:cNvSpPr>
          <p:nvPr>
            <p:ph idx="1"/>
          </p:nvPr>
        </p:nvSpPr>
        <p:spPr>
          <a:xfrm>
            <a:off x="334964" y="1268413"/>
            <a:ext cx="11522074" cy="5292725"/>
          </a:xfrm>
        </p:spPr>
        <p:txBody>
          <a:bodyPr>
            <a:noAutofit/>
          </a:bodyPr>
          <a:lstStyle/>
          <a:p>
            <a:pPr>
              <a:lnSpc>
                <a:spcPct val="150000"/>
              </a:lnSpc>
              <a:buSzPct val="100000"/>
            </a:pPr>
            <a:r>
              <a:rPr lang="pt-BR" sz="2400" dirty="0">
                <a:solidFill>
                  <a:srgbClr val="000000"/>
                </a:solidFill>
                <a:latin typeface="Arial" panose="020B0604020202020204" pitchFamily="34" charset="0"/>
              </a:rPr>
              <a:t>LTC-MAP PPE reporting statistics</a:t>
            </a:r>
          </a:p>
          <a:p>
            <a:pPr>
              <a:lnSpc>
                <a:spcPct val="150000"/>
              </a:lnSpc>
              <a:buSzPct val="100000"/>
            </a:pPr>
            <a:r>
              <a:rPr lang="en-US" sz="2400" b="1" dirty="0">
                <a:solidFill>
                  <a:srgbClr val="047EBF"/>
                </a:solidFill>
                <a:latin typeface="Arial" panose="020B0604020202020204" pitchFamily="34" charset="0"/>
              </a:rPr>
              <a:t>PPE Burn Rate Calculator usage review</a:t>
            </a:r>
          </a:p>
          <a:p>
            <a:pPr>
              <a:lnSpc>
                <a:spcPct val="150000"/>
              </a:lnSpc>
              <a:buSzPct val="100000"/>
            </a:pPr>
            <a:r>
              <a:rPr lang="pt-BR" sz="2400" dirty="0">
                <a:solidFill>
                  <a:srgbClr val="000000"/>
                </a:solidFill>
                <a:latin typeface="Arial" panose="020B0604020202020204" pitchFamily="34" charset="0"/>
              </a:rPr>
              <a:t>Appendix</a:t>
            </a:r>
          </a:p>
          <a:p>
            <a:pPr lvl="1">
              <a:lnSpc>
                <a:spcPct val="150000"/>
              </a:lnSpc>
              <a:buSzPct val="100000"/>
            </a:pPr>
            <a:r>
              <a:rPr lang="en-US" sz="2200" dirty="0">
                <a:solidFill>
                  <a:srgbClr val="000000"/>
                </a:solidFill>
                <a:latin typeface="Arial" panose="020B0604020202020204" pitchFamily="34" charset="0"/>
              </a:rPr>
              <a:t>Optimizing supply of PPE and other equipment during shortages</a:t>
            </a:r>
          </a:p>
          <a:p>
            <a:pPr lvl="1">
              <a:lnSpc>
                <a:spcPct val="150000"/>
              </a:lnSpc>
              <a:buSzPct val="100000"/>
            </a:pPr>
            <a:r>
              <a:rPr lang="en-US" sz="2200" dirty="0">
                <a:solidFill>
                  <a:srgbClr val="000000"/>
                </a:solidFill>
                <a:latin typeface="Arial" panose="020B0604020202020204" pitchFamily="34" charset="0"/>
              </a:rPr>
              <a:t>PPE usage reminders</a:t>
            </a:r>
          </a:p>
        </p:txBody>
      </p:sp>
    </p:spTree>
    <p:custDataLst>
      <p:tags r:id="rId1"/>
    </p:custDataLst>
    <p:extLst>
      <p:ext uri="{BB962C8B-B14F-4D97-AF65-F5344CB8AC3E}">
        <p14:creationId xmlns:p14="http://schemas.microsoft.com/office/powerpoint/2010/main" val="25979239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2C9F-66D2-429E-AC54-140B56BDA9AB}"/>
              </a:ext>
            </a:extLst>
          </p:cNvPr>
          <p:cNvSpPr>
            <a:spLocks noGrp="1"/>
          </p:cNvSpPr>
          <p:nvPr>
            <p:ph type="title"/>
          </p:nvPr>
        </p:nvSpPr>
        <p:spPr/>
        <p:txBody>
          <a:bodyPr/>
          <a:lstStyle/>
          <a:p>
            <a:r>
              <a:rPr lang="en-US" dirty="0"/>
              <a:t>PPE Burn Rate Calculator</a:t>
            </a:r>
          </a:p>
        </p:txBody>
      </p:sp>
      <p:sp>
        <p:nvSpPr>
          <p:cNvPr id="3" name="Content Placeholder 2">
            <a:extLst>
              <a:ext uri="{FF2B5EF4-FFF2-40B4-BE49-F238E27FC236}">
                <a16:creationId xmlns:a16="http://schemas.microsoft.com/office/drawing/2014/main" id="{8A9B0C0C-E345-4A46-876F-370912A83C91}"/>
              </a:ext>
            </a:extLst>
          </p:cNvPr>
          <p:cNvSpPr>
            <a:spLocks noGrp="1"/>
          </p:cNvSpPr>
          <p:nvPr>
            <p:ph idx="1"/>
          </p:nvPr>
        </p:nvSpPr>
        <p:spPr>
          <a:xfrm>
            <a:off x="334436" y="1268413"/>
            <a:ext cx="7447904" cy="4396891"/>
          </a:xfrm>
        </p:spPr>
        <p:txBody>
          <a:bodyPr/>
          <a:lstStyle/>
          <a:p>
            <a:r>
              <a:rPr lang="en-US" sz="2800" dirty="0"/>
              <a:t>Spreadsheet compatible with all major software programs</a:t>
            </a:r>
          </a:p>
          <a:p>
            <a:pPr lvl="1"/>
            <a:r>
              <a:rPr lang="en-US" sz="2400" dirty="0"/>
              <a:t>Microsoft Excel®</a:t>
            </a:r>
          </a:p>
          <a:p>
            <a:pPr lvl="1"/>
            <a:r>
              <a:rPr lang="en-US" sz="2400" dirty="0"/>
              <a:t>Google Sheets</a:t>
            </a:r>
          </a:p>
          <a:p>
            <a:pPr lvl="1"/>
            <a:r>
              <a:rPr lang="en-US" sz="2400" dirty="0"/>
              <a:t>OpenOffice</a:t>
            </a:r>
          </a:p>
          <a:p>
            <a:pPr marL="180975" lvl="1" indent="0">
              <a:buNone/>
            </a:pPr>
            <a:endParaRPr lang="en-US" sz="2400" dirty="0"/>
          </a:p>
          <a:p>
            <a:r>
              <a:rPr lang="en-US" sz="2800" dirty="0"/>
              <a:t>Available at CDC Website</a:t>
            </a:r>
          </a:p>
          <a:p>
            <a:pPr lvl="1"/>
            <a:r>
              <a:rPr lang="en-US" sz="2400" dirty="0">
                <a:hlinkClick r:id="rId2"/>
              </a:rPr>
              <a:t>https://www.cdc.gov/coronavirus/2019-ncov/hcp/ppe-strategy/burn-calculator.html</a:t>
            </a:r>
            <a:endParaRPr lang="en-US" sz="2400" dirty="0"/>
          </a:p>
          <a:p>
            <a:endParaRPr lang="en-US" sz="2800" dirty="0"/>
          </a:p>
        </p:txBody>
      </p:sp>
      <p:pic>
        <p:nvPicPr>
          <p:cNvPr id="4" name="Picture 3" descr="QR code leading to link">
            <a:extLst>
              <a:ext uri="{FF2B5EF4-FFF2-40B4-BE49-F238E27FC236}">
                <a16:creationId xmlns:a16="http://schemas.microsoft.com/office/drawing/2014/main" id="{0E313A24-6007-4E94-869A-768CF7593D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5401" y="1192696"/>
            <a:ext cx="4263888" cy="4263888"/>
          </a:xfrm>
          <a:prstGeom prst="rect">
            <a:avLst/>
          </a:prstGeom>
        </p:spPr>
      </p:pic>
    </p:spTree>
    <p:extLst>
      <p:ext uri="{BB962C8B-B14F-4D97-AF65-F5344CB8AC3E}">
        <p14:creationId xmlns:p14="http://schemas.microsoft.com/office/powerpoint/2010/main" val="29621856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62957-8C8F-44AE-AB1C-0452A68FC247}"/>
              </a:ext>
            </a:extLst>
          </p:cNvPr>
          <p:cNvSpPr>
            <a:spLocks noGrp="1"/>
          </p:cNvSpPr>
          <p:nvPr>
            <p:ph type="title"/>
          </p:nvPr>
        </p:nvSpPr>
        <p:spPr/>
        <p:txBody>
          <a:bodyPr/>
          <a:lstStyle/>
          <a:p>
            <a:r>
              <a:rPr lang="en-US" dirty="0"/>
              <a:t>Spreadsheet sections</a:t>
            </a:r>
          </a:p>
        </p:txBody>
      </p:sp>
      <p:sp>
        <p:nvSpPr>
          <p:cNvPr id="3" name="Content Placeholder 2">
            <a:extLst>
              <a:ext uri="{FF2B5EF4-FFF2-40B4-BE49-F238E27FC236}">
                <a16:creationId xmlns:a16="http://schemas.microsoft.com/office/drawing/2014/main" id="{156C9F42-AEAC-4803-A863-CE6F396F1CD1}"/>
              </a:ext>
            </a:extLst>
          </p:cNvPr>
          <p:cNvSpPr>
            <a:spLocks noGrp="1"/>
          </p:cNvSpPr>
          <p:nvPr>
            <p:ph idx="1"/>
          </p:nvPr>
        </p:nvSpPr>
        <p:spPr>
          <a:xfrm>
            <a:off x="334436" y="1268413"/>
            <a:ext cx="5588528" cy="5292725"/>
          </a:xfrm>
        </p:spPr>
        <p:txBody>
          <a:bodyPr/>
          <a:lstStyle/>
          <a:p>
            <a:r>
              <a:rPr lang="en-US" sz="2800" dirty="0"/>
              <a:t>1 data entry area (Box A)</a:t>
            </a:r>
          </a:p>
          <a:p>
            <a:pPr lvl="1"/>
            <a:r>
              <a:rPr lang="en-US" sz="2400" dirty="0"/>
              <a:t>Enter one column of data per day</a:t>
            </a:r>
          </a:p>
          <a:p>
            <a:pPr lvl="1"/>
            <a:r>
              <a:rPr lang="en-US" sz="2400" dirty="0"/>
              <a:t>Two-weeks per file</a:t>
            </a:r>
          </a:p>
          <a:p>
            <a:endParaRPr lang="en-US" sz="2600" dirty="0"/>
          </a:p>
          <a:p>
            <a:r>
              <a:rPr lang="en-US" sz="2800" dirty="0"/>
              <a:t>5 data reporting areas</a:t>
            </a:r>
          </a:p>
          <a:p>
            <a:pPr lvl="1"/>
            <a:r>
              <a:rPr lang="en-US" sz="2400" dirty="0"/>
              <a:t>Do not alter Box B, C, D, 1 and 2</a:t>
            </a:r>
          </a:p>
          <a:p>
            <a:endParaRPr lang="en-US" sz="2600" dirty="0"/>
          </a:p>
          <a:p>
            <a:r>
              <a:rPr lang="en-US" sz="2800" dirty="0"/>
              <a:t>Graphing page </a:t>
            </a:r>
          </a:p>
          <a:p>
            <a:pPr lvl="1"/>
            <a:r>
              <a:rPr lang="en-US" sz="2600" dirty="0"/>
              <a:t>Provides visual summaries of data</a:t>
            </a:r>
          </a:p>
          <a:p>
            <a:endParaRPr lang="en-US" sz="2800" dirty="0"/>
          </a:p>
        </p:txBody>
      </p:sp>
      <p:pic>
        <p:nvPicPr>
          <p:cNvPr id="5" name="Picture 4">
            <a:extLst>
              <a:ext uri="{FF2B5EF4-FFF2-40B4-BE49-F238E27FC236}">
                <a16:creationId xmlns:a16="http://schemas.microsoft.com/office/drawing/2014/main" id="{6B21B2BA-2F88-4D0D-BDBB-D86005C3575F}"/>
              </a:ext>
            </a:extLst>
          </p:cNvPr>
          <p:cNvPicPr>
            <a:picLocks noChangeAspect="1"/>
          </p:cNvPicPr>
          <p:nvPr/>
        </p:nvPicPr>
        <p:blipFill>
          <a:blip r:embed="rId2"/>
          <a:stretch>
            <a:fillRect/>
          </a:stretch>
        </p:blipFill>
        <p:spPr>
          <a:xfrm>
            <a:off x="5922963" y="1268413"/>
            <a:ext cx="5934075" cy="4871709"/>
          </a:xfrm>
          <a:prstGeom prst="rect">
            <a:avLst/>
          </a:prstGeom>
        </p:spPr>
      </p:pic>
    </p:spTree>
    <p:extLst>
      <p:ext uri="{BB962C8B-B14F-4D97-AF65-F5344CB8AC3E}">
        <p14:creationId xmlns:p14="http://schemas.microsoft.com/office/powerpoint/2010/main" val="28855109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50CD-4DFB-473D-BCE0-39EB9629E7AE}"/>
              </a:ext>
            </a:extLst>
          </p:cNvPr>
          <p:cNvSpPr>
            <a:spLocks noGrp="1"/>
          </p:cNvSpPr>
          <p:nvPr>
            <p:ph type="title"/>
          </p:nvPr>
        </p:nvSpPr>
        <p:spPr/>
        <p:txBody>
          <a:bodyPr/>
          <a:lstStyle/>
          <a:p>
            <a:r>
              <a:rPr lang="en-US" dirty="0"/>
              <a:t>Burn rate calculator: Box A</a:t>
            </a:r>
          </a:p>
        </p:txBody>
      </p:sp>
      <p:pic>
        <p:nvPicPr>
          <p:cNvPr id="4" name="Picture 3">
            <a:extLst>
              <a:ext uri="{FF2B5EF4-FFF2-40B4-BE49-F238E27FC236}">
                <a16:creationId xmlns:a16="http://schemas.microsoft.com/office/drawing/2014/main" id="{067F05A6-5713-4A97-8DA4-1C6F6EFB66EB}"/>
              </a:ext>
            </a:extLst>
          </p:cNvPr>
          <p:cNvPicPr>
            <a:picLocks noChangeAspect="1"/>
          </p:cNvPicPr>
          <p:nvPr/>
        </p:nvPicPr>
        <p:blipFill>
          <a:blip r:embed="rId2"/>
          <a:stretch>
            <a:fillRect/>
          </a:stretch>
        </p:blipFill>
        <p:spPr>
          <a:xfrm>
            <a:off x="2425010" y="1011598"/>
            <a:ext cx="7341980" cy="5454326"/>
          </a:xfrm>
          <a:prstGeom prst="rect">
            <a:avLst/>
          </a:prstGeom>
        </p:spPr>
      </p:pic>
    </p:spTree>
    <p:extLst>
      <p:ext uri="{BB962C8B-B14F-4D97-AF65-F5344CB8AC3E}">
        <p14:creationId xmlns:p14="http://schemas.microsoft.com/office/powerpoint/2010/main" val="8174334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50CD-4DFB-473D-BCE0-39EB9629E7AE}"/>
              </a:ext>
            </a:extLst>
          </p:cNvPr>
          <p:cNvSpPr>
            <a:spLocks noGrp="1"/>
          </p:cNvSpPr>
          <p:nvPr>
            <p:ph type="title"/>
          </p:nvPr>
        </p:nvSpPr>
        <p:spPr/>
        <p:txBody>
          <a:bodyPr/>
          <a:lstStyle/>
          <a:p>
            <a:r>
              <a:rPr lang="en-US" dirty="0"/>
              <a:t>Burn rate calculator: Box B</a:t>
            </a:r>
          </a:p>
        </p:txBody>
      </p:sp>
      <p:pic>
        <p:nvPicPr>
          <p:cNvPr id="5" name="Picture 4">
            <a:extLst>
              <a:ext uri="{FF2B5EF4-FFF2-40B4-BE49-F238E27FC236}">
                <a16:creationId xmlns:a16="http://schemas.microsoft.com/office/drawing/2014/main" id="{B1ED5436-513F-4205-8A8B-9A93EFA80E91}"/>
              </a:ext>
            </a:extLst>
          </p:cNvPr>
          <p:cNvPicPr>
            <a:picLocks noChangeAspect="1"/>
          </p:cNvPicPr>
          <p:nvPr/>
        </p:nvPicPr>
        <p:blipFill>
          <a:blip r:embed="rId2"/>
          <a:stretch>
            <a:fillRect/>
          </a:stretch>
        </p:blipFill>
        <p:spPr>
          <a:xfrm>
            <a:off x="1644931" y="1011598"/>
            <a:ext cx="8902138" cy="5454326"/>
          </a:xfrm>
          <a:prstGeom prst="rect">
            <a:avLst/>
          </a:prstGeom>
        </p:spPr>
      </p:pic>
    </p:spTree>
    <p:extLst>
      <p:ext uri="{BB962C8B-B14F-4D97-AF65-F5344CB8AC3E}">
        <p14:creationId xmlns:p14="http://schemas.microsoft.com/office/powerpoint/2010/main" val="29930199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50CD-4DFB-473D-BCE0-39EB9629E7AE}"/>
              </a:ext>
            </a:extLst>
          </p:cNvPr>
          <p:cNvSpPr>
            <a:spLocks noGrp="1"/>
          </p:cNvSpPr>
          <p:nvPr>
            <p:ph type="title"/>
          </p:nvPr>
        </p:nvSpPr>
        <p:spPr/>
        <p:txBody>
          <a:bodyPr/>
          <a:lstStyle/>
          <a:p>
            <a:r>
              <a:rPr lang="en-US" dirty="0"/>
              <a:t>Burn rate calculator: Box C</a:t>
            </a:r>
          </a:p>
        </p:txBody>
      </p:sp>
      <p:pic>
        <p:nvPicPr>
          <p:cNvPr id="4" name="Picture 3">
            <a:extLst>
              <a:ext uri="{FF2B5EF4-FFF2-40B4-BE49-F238E27FC236}">
                <a16:creationId xmlns:a16="http://schemas.microsoft.com/office/drawing/2014/main" id="{8CA22E8C-4ED9-4538-B6FA-BF4B6CE1321A}"/>
              </a:ext>
            </a:extLst>
          </p:cNvPr>
          <p:cNvPicPr>
            <a:picLocks noChangeAspect="1"/>
          </p:cNvPicPr>
          <p:nvPr/>
        </p:nvPicPr>
        <p:blipFill>
          <a:blip r:embed="rId2"/>
          <a:stretch>
            <a:fillRect/>
          </a:stretch>
        </p:blipFill>
        <p:spPr>
          <a:xfrm>
            <a:off x="2122745" y="1011597"/>
            <a:ext cx="7946510" cy="5454325"/>
          </a:xfrm>
          <a:prstGeom prst="rect">
            <a:avLst/>
          </a:prstGeom>
        </p:spPr>
      </p:pic>
    </p:spTree>
    <p:extLst>
      <p:ext uri="{BB962C8B-B14F-4D97-AF65-F5344CB8AC3E}">
        <p14:creationId xmlns:p14="http://schemas.microsoft.com/office/powerpoint/2010/main" val="19857862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134.0"/>
  <p:tag name="AS_RELEASE_DATE" val="2017.05.17"/>
  <p:tag name="AS_TITLE" val="Aspose.Slides for .NET 4.0"/>
  <p:tag name="AS_VERSION" val="17.5"/>
  <p:tag name="MEKKOFORMATS" val="&lt;MekkoFormats&gt;&lt;NumberFormat DecimalSeparator=&quot;.&quot; ThousandSeparator=&quot;,&quot; NegativeNumberFormat=&quot;1&quot; /&gt;&lt;Font&gt;&lt;Output_Font_Name Default=&quot;Arial&quot; UsePPTTheme=&quot;True&quot; /&gt;&lt;FarEast_Output_Font_Name Default=&quot;Arial&quot; UsePPTTheme=&quot;True&quot; RotateAndFlipEnabled=&quot;False&quot; /&gt;&lt;/Font&gt;&lt;DateFormat CultureID=&quot;1033&quot; FormatString=&quot;M/d/yyyy&quot; /&gt;&lt;/MekkoFormats&gt;"/>
  <p:tag name="OFFICE" val="Boston"/>
  <p:tag name="MEKKOMRUCOLORS" val="&lt;?xml version=&quot;1.0&quot; encoding=&quot;utf-8&quot;?&gt;&#10;&lt;MRU&gt;&#10;  &lt;CustomColorsMRU&gt;&#10;    &lt;Color aRGB=&quot;FF047EBF&quot; Intensity=&quot;3&quot; /&gt;&#10;  &lt;/CustomColorsMRU&gt;&#10;  &lt;ColorsPatternsMRU /&gt;&#10;&lt;/MRU&gt;"/>
</p:tagLst>
</file>

<file path=ppt/tags/tag2.xml><?xml version="1.0" encoding="utf-8"?>
<p:tagLst xmlns:a="http://schemas.openxmlformats.org/drawingml/2006/main" xmlns:r="http://schemas.openxmlformats.org/officeDocument/2006/relationships" xmlns:p="http://schemas.openxmlformats.org/presentationml/2006/main">
  <p:tag name="AGENDATEXT" val="LTC-MAP PPE reporting statistics&#10;Optimizing supply of PPE and other equipment during shortages&#10;Appendix&#10;Types of PPE&#10;PPE Burn Rate Calculator usage review"/>
  <p:tag name="AGENDANUMBER" val="1"/>
</p:tagLst>
</file>

<file path=ppt/tags/tag3.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WbzKYV21T/xr6wEPogTf1LGkYW5ikNpJn5UamyRc21jvGkcguZY5RUH0arRQZBiRCevNaFJbzLRgL+f5pamcNZ1goqbAdr56t6Lfmdd6MjqTMupX6DND/DsoovFIRMsUplC3PtMG3SfT8+AEsL3vlaWjqgq662V46o81UeciTzfhRzY/c0PUuugbAbJ/X5lLGNBbUO3aHoYfq7je+TI4mSemrsY4aLJ3dzliTbIL3CoE103HwatIVZaMEOCN9VdGiRBSam99rB6kbf78r1/UXVxe4fwmZlGRzBhnQC3rOfTBpsJyo/9OUtou0DwEWlz99kdDmy354d+VSZw/ZmNUMF0vEQBzuShRO2ET35YqvXb3xJ6aG1dU4mQevqoHdoV6QOMYvINr55aKhmanxCgVwd1X4G8NpvPSR5cETNdwg9OR6Im8BrlYaFvcMYkvvh2Zv2DICnbuVKU/GOJ5LnES2fcoAwHPRh044yjmP90Q1tjVRx/Jor7RDs3GHnY3jyc202bLrkmvcfUCtMPo4lQ0ffWWA36FbOzC6rY+joFWDBS7JpsiOng0+hunvvyXWP/7LOAYLnm26x06zMtP1TmZnbfRC+pwl6W17aHcjRngnn1dTeEOTfv7tsBujcNDX3X7cwNxPHzZVu19T44WXtFsrqQN/zK0mvtKaKmGQwJG+IQe2LZZ+Dciir+Eo3+R8rOTlGYo2NJ7luoX7EKKPx+CfyrjIx713Qt/GyJKupJUaYm3eIZ17NoKujeUcYsLMaaXtNTZigh5W+XQRBaGqlymKcHXgnyffNUehE6MX3ebfBHBqZoLOfiV4nQQbKRYOqydF1kYzKHJd59mgsuAb8+i3LAqRAi2idbpVbmp4fk3nOK0xgwSt9qhh9ryGnD0s/ERMTgWWxcaXzU+m+r1jnOrCDD9jdzMYyZuvfqbjMVqJxCetP+EFfzYJfd2mGA2UFo1jJJI6kONnK+xS+V8btWMj2aQRH4uQ9TtCPNqrOQ1to9X9hWIyF8+wzZlJwH28pZL2xsFSmjrqwYb30Je013ctQcn8YVoZrWtXc1NZRIMyvMBeDvyrEGw64ywlN60GV0SdJILjoIEdEhESPWEmm7IuuA9v+Harc72qWD7DA925pJgk4xMVk/55ntuiBd4ipmiSGjXBNWcjDV83F8g/a4um5ck6k5/q9ssdQs9njNwvP4mqtRUwieBjKMvWJB/0+b1czbxqpS0F9dPnLzZ++2N9aafZ70U66/qwNnQQjQ+6a/+Bk983XR5i1hUC8HIjVC0F9aarTH97aIAR9VR4SA/YtFJnlj8GerFekFMZiHE3sOHsIVq/PVj7HJjeij1xxCSQYSKx47l8PPsLIuKkPao6IX7ovXGxpWxBd3nn8PlJQHgpJcG98qW87yeOq5v+xvSxSzh0XrAGkRF4Zg46QG1Kh9/0/Mw9WWOoTGByTwgUakt2WTSaJ91moq0utiq6kh2E52qofHQ78EtF/HzTsUDG28kh4d1OhumhnHuzXaeMz9+k4RtkqgfWjpGxRpAzAqC0LbkMP9inVWtxCU02I5YZOhfjLTRD6D0MKwQQ0KjHVXCv759tE3B3kTVj9nUaigqVdSW+e5AGx3Y+ibHYSYPTR/4o+aiRrgZU9cZ9VUueDcVEa8jppWf0bYTqcpRvf2K4pkUqZIDqIsAO+2UL0/i0t9YwxR4Gb7NqKj25fBLPsJZjoqLfnmtsFzKLMoDlRHITtwyIOQxCNd7UBup4vL/VC3r82kmf8JmPXvGGV7tXeaeHg7YTrupDgIXDRQW/XpkJzQZkdhN0dNuf605gbkC9o1M3FWRP2vLEdggIPktjcb17N0t3nby8OtPm9aK+YaLVIKt689cowb+4JlDIOokqktzpwjEmG7z0+ZYxcA13TGF9T1QtudK+IzzybWSXo+M90GEIeysW1FINCxuBIsmCnCmiftXD1bw+GQnCSiSf1ZTQOSNmRMuLejXMb4PZ5l/4RyiLdCQwnqvd91n1CIKWjxK7TCgGxs+Gs3UW0usji+l52rNoHb+rsU7UinsXlrgHkaGzp6I7dcvhEfpjtVnsaUAcFcB3W271/uaY9bjUo+l2Up9s1e4rnfyAZktDcZADYir5eC6GcveCUKNrSdG2ExFmqY6xYtmjBBKyNsByeGazPwEJuZSltqyRWhEq7/R2tmOTJBDxwh3s/xin1UApEb3K7HkjZJ1TfyZ7R5FBtklR7Mfb+jV0iIMi/DUmXvpSFQdMDQTGJnYLbT2GabWCpslN2vV/UCxdRvg3MGWB1WCxK6ADaDjVUQj7+FLHtKC57xvCbrpL6eMrPeYTC3dsyspUesOWY81ifT9wqfiEpHzVlK4uxDQrD0JGitXrbY6NYRG9ZWeJ7DbQcfF6+RKC88X92Oq2zDWLfBrg0sAZOpNpiFIU/aF0KBLnZgiXDmMtRWjYk1EvVRst2h8sWsmpihmLHg7mYkEd/5iQ6ZluHpsnhbqmXgzFhZ/Mit8K/jnmxMRmW8eEWeaTm1ta1mVPmNCFns1nPBJMRwJsoV6T+kEfL4hXk7bCUsizv0WihXYmeg9vO9n2RK4j3u/D4w6gE8AeAlcsYtn4btou9BbFy8OPCoX2KCSD8pBJ29SjgM9gMTkxQOSY7evpTXj7y0FSj4z5I6oVxTF2a1jG/gMXJ6fINXLBDFqku8WoJh5tT4/HqRs8k0zmTy7JtEt/Kp7q0BnabrXJXWBaxwTW0fVbdcoyBNeqKUcHiaEOyhxrzV9h3DDBVjjcYRoq6d9PgsC3+/4cfHbQAtnOZ902ZG4dDpTnhuUkKvdMycihbV0uLGuyikNPBRJYiFsAgBsF3IVFcYHDyMUom9uLxl5jqb0wnlFuqL/ubdzONDqViLhSb/cpqTR2zCLoP/YGzXBEUXc1gDxxmc7boMsskwi1YJ6qKWoYnnNIn0iby9ZpPoiWiT7i9uqFtjl8xDuV5ReEVnPHlX2doI8OsbOxToRQS/8nhlm9yURjg8qD+TVo6X4G6Js79u6gAj3jtLlnLc9A21uvDha4WX24LUPhdQ3g9Q1k3d51p9LeL4mRaLqy5DxvFYPPHG5Nil+2oWljYO7A8/xHPvL0jx9co2TwFoqeuu/pXUshnHLs+c2pRseMjlLgaa0hFC8paBWmXi5GBVbLToS4zmYZsvcz7ondZE3dfYd3o0WTZBDBLHr2jaD2xi/tli9aKnjtKUr9is2J2M5D3qOvKh2QbZl8aFnWA/qHTWfmyMIQ4SK2dj0uiiCZcO8VUsgAAAQ4KffEGHr8wlKvP7QNdmdDIA6vXoAstp+hiiqnoXdPMz+wqhSQrKzwaFUZhavu/rZ0mg44QeYtvHNeF8nEO/W743siHiRANpIEgmMkTnSV6ROA0i9F95SHPne0gw80nU/CSFazBM33p/umHjQr5+kSYAcwM5VCkTO65bFh22gp8deshHr5vo6afh6dj9xhaR8T8FWn0+HqlmsyTXCJQV0kDLAWjuUey9PhwYqf2zHSvGYFFxaIhmLP8/7O1cpfPWQFhOm9dHOKzh+ClnYhy05cwgK/A540lDnB5jGGE5qNetO9bLJs1jaEmhUIoDV2Q9YJipfVf7GgDIvd0wJyHsiGZZIG45tl7fC/JD0/MmukX3/TG9rHS0wXFnS0eLflVb5r04N2/r1HtZLjBpuf/MKTfKB8IqGeh48ekxmio441ejV+yp7nPzjAgVILJT4RBkqFfvpvd5FGIMy8y9ivoNfOoAsQtVtiK6ZjO82GYbLuiBADm6BfSAlYrfzLspl6QNW4UwiHWQKvgZ7wf35F9/WwOBCr0GYS33edDBa75s7ld67FF0ir1qD9iukGUO0bjJrH08CoahpPDrLFkuNaXMo9UbM2pef9zFEzTl3Q7VkFL8e2Bw8ieq7BMAanELo3NBoAfREbvI82K59NXq1FfscAKnNMOqDWvTFy149i3x42m+MPoV9+G8d7VdUHXUFO5U0Xb27ymY0hGczJ/CwgSYel81Hnss2NlUjXSkF/cPp7tU1ZETsuyYigF0JJ/xEC+S7HsxX3PmUrQC4iLdXrholV6oTomnaCwhM4ina6bGKDTFIFVFd6yFwkmgat5SLjgjd7UJYNKvlRkT8qjLp2conNgV21hVBpZfElcWiDxegFoBTz5KbCy/UbmHHmN4QciY06S8g25oy1JQ1n4VaSBsIqjegIhfr23gNi8SuMzGx9upYB8VuTV3+2UScTeNd6ug9wAsNRgFYzJ4HlukSdyOX2Bqe2zsXNeaBTwMJ7mLjU97sRAjYQ8ptIx3RSKb1kFcvHks7gmf+Q44ZAlNc0Wqpj4iUiuHjXoCY1lvKTfBJpkn3ffHhNN4rq+A73DHzcf1UznbUCR0mi9MDbdwrxH/wxLbiywlGXpVHqGtz4nY1JRiu4xagPhW2ua6Q0DimOxOgQfe0DA7jIee0LJrZYSS10m0et7oCDH05/qQxHXrO/PnQO1zdk4Z8l0TMMwXbs57+bjKWt1mTI8LvbVErPHrz2/YEmWYy8XZbAQl/nbfSuzt093hwwdT3zaNqLQpGXQ/IBqeSLGTCH6hT98CGNHxhUA4XMgH0V2EK+MD5HWQ5gbUxvZ9V1bhINEtyKg+QnKDI8t+2js3Hst5HlelmRO0j4N3xz/3pp91Aoalzg0F3fUgaw2Jiox9Tne6rTqSrTXzxuwsCjGXVYrJ8FmMnJmCCs3ByY53xypenVpG0Qe00J52zwi08zn5ss770rXd4RkSwOj75i/Z85L3Qd5zMAZ430AXSE5uewa1b83yfisQo364QDnPgogPNOp3QsgJqr7R/oASbetpbgxs4/TtyXO7NjRdll/pcJR/07niz29MuT+xcpV5uvbmIHK1kCMC8MKGPqHaG5PlxfvrSFTE4Ko6G0cvFQ3KE6r7kTNFqoS8Kg/rgqalz54HL8OW+AClCBv8E81QZgVMjgY+AD4kZ8ObDVSfHAc/nI23xfCK2z6t1/4UQbFKFPAGaz7y4ufPstzBVNeCiJWI95mz15xM3svW9EHNspAoNmIt7TgGKrnHpJJenbyGVyMkWXdBA9TtYrgsp/cmkn2nKf0+9x6KFBlrdoGuMThYK8hZatA2Qs4N76tMB+hD7gSnrTPPXTwSRObF1usTguPwQQwnc8gR0yZftCrYotqLG7f6xqoQaonFGmpPxVb7UnIl27BEGv7VPPC5QcQvdo7IpYsVziepIWqPohJFuU8INv9p2QfIFQoE6vHJaENGutFm54SVBwJEemGytJBIulxFiU78q6rm//zJKroqO+JI6TfyXfc/UwQlFSwrT8x3HiNMeTSRSw5TSTvJvyAxdBpy7SGibIbuQ4GHYqB5/rE42+nL9WXQFoIFEoL4yJWktcydpWAi1h16mAmw25/DQU+ako1Zrqr7mvXNVGp+vfcem1LpZhFcSS3itDPqxkMBiyno0dUUMU6hK0nOyz+03BpZK6TTggchIut9K9WrNmQiVNHyWgUtsI4wqNMS2f3s3KAa3YI7vlsGbFuHTM56Vv6kG70k0DnHvNo2ebKEMBYSLjBtEd9u3bnzJc83Bwd2bGPDscyZr80qACbHdOYdiWKycCgWdDMBg4Jq/jTH+yKNNrfaDiVdbrhBf7vpFtXPDkkGAQaOIu5pR1s7fHxqfhaSEqmQNT6397N3LmCwLPgz0BOOGo0a0Hjao6Ep6e+BNnkiQayCkyHi/0f/HMYL0CNMPnxDbgNRhm6ZqgY1ETWqTkYwSHDPmrEjsWxWmQVXdD+2daTF9SECAKM/O6nQwTgyhGrNzFepA/oCmv4s1WCccJkDwpD8sD1xc1bhum3BUzxwdpaz2kdaO53YAgvsp11IZqxezxVJS7tUcPpqvsrIyh396ZpLC1nPwmMQaw3ekZHHM8afGTMn9zaNKGLLML3/fNiI2IM6zHpA8CZD4tVOdLQN/B1kFAzOAYqS1kk1PEW1SQTPoVmLB584m0F5sw1Mu8GBwEgNzSBYYb0AN4WxOLDBGuoTIZ8PxLfuFdSEhcUEQF6kkEwzwlToQTEGmmNPgPrjB6VtdGqEm5HhY7Pn7VcjVwN7nytrC5S3Nxqwd6QWWtNSRR+fvJW0qFY9CWieHoD7X12pxkUxcQRL0xoqpps+ibrFzb+EPMSqI4u/34dVMJctaPxlOAck54K1ixVCz1plFB1j3Yc51HCLiYKE4AbVBaQ1ewjvkt2PBjFzQ8vVcmXE1bqUCQ7p37uQCYRMbXyUvLTbfPBH7JYsfqq/nS7SiPA5u9jGrgYxW23lnrNQOLse4yufNtY6flZwtE5gLA2mkKQTChRGbBcCe8baydP3f6i4j24ZAspg9Lrl/AZkSl2zxAdPbHznJGpaeSMgKXZTIxii+WsiaDCZEeVSyMWebuOC4STDEaAwpkbx1W3gAfmFlqVeLKfC3pIsAdC9mbcUg/+EThKqiAgnEb4B2Hbpjm3r7jqiOKtLRMiJhY9dP+NjmscESGIhgHHhu1e6Yr7wosyVB2Q6Ec/qT7XWp8I1XwUMDHZWmjAwAsjCkjkpSEobi8bIlhoY+QDSiDMCN1pMjyIRPx8TlvFi0whbFa0NJjNVAu6hsoMesop0rAvRQJBLspfguNXxGLWVWLPqfvU4jHVhM72b3W2rmjf61DYy71zQFGK24M8/VpqdfBoEarmAr52lV7RqKpk77BGTzdnqxQMrDVFS/wBxoEK13zd0m4/ftNUv2tsK5WtEYLS2btC5Ez8zuR77oFeJVXKaxslcsAxRPweOy3forP9A4gv4VdA7roCInzzk73ceCPKP1HDOO9SY8hfaoAtjHuSUEE9Bb0nVYdAMgaKBcydYNdPys+4IgIBye1IJb7i6nSz/i9dzFVDxT2eY/8GdsaViREZRVFqJIfJdvPCS5Zmn2t6ip81PsI3p4AyqehcBVuP+wVxXQSXLFSb4cNXa8ofKS5yXxKE1JavBxi6BcLU5d4PU0qo4ov27Cl5/+HJiB9UNT96g5sSpJ9keKQNElw7ndoInz4KnP6KFBJfhtFovVnfVkynOS/owavq6KXsEnXcvD482qVULa9dtozO/5ixBo08j29G6f9ffeg+XiKFSMa/EcmiJYwW4Hq5233dC5bm6AU8/oLPa1o+C534JXu8lJmPyQBTWTlq4N0VrBwxXOEhb8DDZ+zm5gDQS/ljcfXkPz4wJH2wMewVy+fbuZoZdGsm+sN9DRw1dvcDJvVoOpX6fM8Ct3eUXDspONl4M6ATJobWY/gExE3EWE+1pEn6YTsR6go+RPuc4lxaMKUbCxaWXpAYiQA+w85HCQ/ahC6nbYz6YqiEAZ8GKJ3mwqbzMVfHiJW1HDoWneQcxJAmIp86NMPKnGFut03P6SRO3WaZNV4Gf0qQ84PyJGomayJ0P4LXxSzKi5YcEUt6rtcjAPKPEs/CBCvA5v977s1BHsoQjlC5sWv5NpLf3q4l+FWJYF7BIhNJ6Q/CkdY37hB0CMngdWJlQJp23RLLbSopfFvFMwH9EXAwk4MSNocRGgd4K2c1/V/Mj/3o6FhDZyOeI0adOjTfrrAQxLVWeV/pnQ6wPV9UpDKGfP/6xWFFBRYNSyzsYuwA/mKbL4kyj9VEDn8Dh2dA+zIEq/opFEZPjXqaVQ/B4Gt6OSLUT2xnVnb/RkzQVJth3FV3XOVWPk8XnuTzAghhKhORZSacNenB+XGs/iaaP4X0P6V7TRFZuCAJhxFNU0joSNKYdGktEy67w2a/E7wYYpUusgN6keZb7UVQDK/IYhCBMyhNkz9cpSOUHJ3mHrLW2Cb8KTWchL0MPs0B/fvLudnErHwXep6iRHa/dE5KEpU6J0Lxre+ykchFdu0kIdGqFZF0Me0h1H2Czw9+SpG7oGjR3/ctMxXbeA26gGc7GdApa8CRNU4GUr4pNTiwEaHjYJXy7tdI8bk0bp36kHN3be1DxZvuuZVNHN14c9KnA//mq4JdpRR+A6UbZrl+knzYdQdRiDWkzcWF8sioe7awrEHVaLw1d79qaK3E5r+NUVLRp02rAv+5e66ojv2jDjUQQJz3m6Pd2zv/crwPMBhvkcPn7UO6ezyytojWLRXs66u7tjGw7QR7XBmlKYgNZW2j2x3/RmXHfFbd+aAMGlGDwKtZteg39HEmQnkKyGpBAmw2l/orX9F063mEA4czABSf5usIFR9hFyW5MBzgYQk3/vEYuDeBzH5xahzmf2kF0rfe91Fpwr64yWrzOrjYlaqQtLadMAWK3HoM7dBElu0k13grxXRcg/ZqAwolqcJAV/+qg7XIpgAiaj//RBhcOYn00n8BlYi04xgxilbIOieWZWPNuv+rXHs4vvdYyOAxIoscK/zFkfw4ekufpi0DPzm/iiHU6EfOP7GHCYItV+sVSZ/MMSjqd8r/fRJcow0wRYoE1WoWEkdAjoZ+NqC0k/KCBwvbUQ00O34dv/n7URue6gUx+6kwDUwp2z6b9o04IXDJwzHMEn2qT+22NOflQdSoSmtjTC9Ls1+XUtSC/Uhx5QEKZye1Z1+LxrlYmXinvhDWFHuMdiDi4fb1rZWtydcUq+erWgsl3lDf8bEDq7uREOzgfhp4gqDBwPP7tgUNKaTJlIRxbqJkWbsP/43+wxj/uTsJkXMTeU2OVuwIjscYjdefSxo5+/EGfdD9ywQwHel/Ml1ARbxRLsXf0aFzXs2bGKwNAI+/1A5oZ/1ZWWvuIhctkalVoCDKygVeBFw1ucJmmqLhzcGEOwvE5o3aEH4Pyhc2WrTqTeOLZLUMtbAhExqTuZm9CrF3JWdBy9i2WaJQWwe7Dvj2M6ceEzVyCBydB8LsqRr/3gwK0rShuC0ALqLmhwa0RlXpPr/85Ih6e0CvF3lzVlQ0rudTYUncA22PoMBL/CR6COoUPLQXF+Io71C8QpHZusAN+SokEIxEoSGC63X0BtA+s5AmHEqyIavgzZF7QLO70JC0H6469aaDQ0Ljg3V/RNUkZ8HzEB/O5COudFs1hy0oKQ4tkOU3i4y7lYmf7cG8uRd7rxIFZLZ5ozIxrYtqPIrQv8aL69JEzin+oOyFJIHJWFbNTlbayUCb+gpipRJdK4KwP58uTpCyBfeuGbVlQSoP7kViNNLeTxxHdEdNmN5MgcB8xNKJztgUTHm6uy84tPmGV5aB7WnPtvynm3y/tUIwofQdgQLHrTTKwrK1PBFQOKw9isqYsCfhx57Vnl9h9FhPf9dl+/Ng4keDuqBC0WtK+apFbTCdDrkDXJ4Q9Eexd0Am2rROk+mASw41igCCO87wupPQ9q4xy02vJl3Qzsh+sQtwJIAd3Fp7TwEAXXIZEk5Y9MWn52AR7C9s2IHdsnSPGA/S2qTnbt2/bn57fNqvC2WuNGxAZHR7zFZBXbA388L+AthM198NPSDcJg/7zAYzWmC6ZOOqBWCH/tNbjJGPzKanEoi8efR8OYioTTEYuwj3bypECVjYVSwCt54qN8cqiFd9lp6QdwZv/S/FKlxq2QBFTno9F7Ml6mNvhWIPHFpirDO2giu/q7moN4tflmthdPG3yDKGFtvEEafgFk7c6inVv3lQWD/8B9fhivXZEZDYvk4lDUvJS7UY5iRYslwmhc+IzY5XmIhRRxkhC471KJFjnGr/QodumxdmYO/bP9/4sO2JJ7jLImz8c4y8fFFirTCLGBBW/sMxwFwbBTSB2XL0cfmr79t0+MOMiVkDbHOEBfGYGTJdclVCCo4e14ormsX52DfSjLOz+qHUL8+OeVx0R8V4wcEMW6iwvhG33F56PWq1pgMy5CC8323moB4wphqdk/d2wxRrJnmmH5NsVeHMPKZYnVGub16N0CGVjaow9Q6d+E6Klj5BngSgXlJDG8dNGzAjb61+VxHlUS4TGoJmZJ1H0bOw1mHSRBgcW+IkbVe1K8vfaoiaqaBmLxZvi9Oqfj94Eq2SKynp2O5wdv7BwSpJQDIIdFKvXeMI3GZjrP7sukBWcb4HNE7/Q+PogzkQYUzM6fufD4DgDqV3J7q2UxtxAwgfERwYrctAPcVY5hTP+tUJxfi88ecABsrZWh4rqrQSp+TE2LLhKgnIzdGx+g8vaf+1tIJt7PfuZORf+Ms5oYOOk0w8nl21cLxaigmr5a1FUlaz2JbFpbymaS5e1/SVwUJLfzGToCRH7YwwHc25pXF11BmrcwgLbdKm3Fb0Eh/d24N2q7VCKFsrUwwhV2s4F0dL46xZdGlw5ANR/2BlCVpfO4GUJohmvXPc97Ytx0yktS+xLW8K4A3cO+eJXvNxUZ39WQHqafF261gT3HJZMp8XCJNtsfsR6JmdBqcAoMU9GfCkcUkxcS7x1xxeS4Ugb8jXHGbEegVczt3R8S+vs9TdZKj0Qwe0hfEMF50/IusPYwAE4bVJI20Ik7wNjfiD2WCmvnSMxywO1Pfsrp8fZRKsmZUGVfFPP0FpWIxTXCOZfjRjoFCXHX2bfn241RBWOw0u01feZdikCchQeM72DKHuGgV0YISdYigMKQSBh+qZQ1ZD8yqepDwta0qtfqHC61UgQfykQs4X18lF92Rx7UVczUdgF4+enlVc3I0HEKt1aSb6VdJcRr8sG2/iRwDhRDC9fe/5l8JchVXqdmwa0yYICwouFaqpLdTq1tzIWNo9gUBRwZ/Po7MMvlgl1EKWroV92etdKIKbL9/4iPohJsUrv5TNrjHL4Vbm4+v8pZwrr6SZilT1NjVdFAInVIE/WX+A8r9qecXzlavhSj+2vrbWNHs3rdOt76Kps2Thlj0oAvOmzuxcQ3KMutwjqXjwNeQUAnpXY8VzLHs9HJ3uG/epU5MAWlDp64XeNhZ3cdzMNfpGUcAzMLmK070TGeF9hbnegIdI6yO4mXeA44FlofSR0LMBF/YHXnu8tLjao6FeNuz2eCdjmuAvNVQd3J+SpW528yOIjkr1uDUlhwpjhyhEx4KfYxzjQz1zVcnnqGIGrROKsfdrZj0zXOTD7fbZ9ZQLcRPaHTKqUzITryGxYrfk9sw8drT3JVNUoKJ8Av2QrZxWqWX8Vce/qSr0rwCMNEyOrhUlQsjXsSBOejD0nR5ix2KEEeUAbSyVbXWCwmzV/BW2C5Aa4SDHdvhduTCYG+PFuWFSdHpP35t9YNMA+ryWvqQfR+vr0wQA/WAw0IFQsBjd+vFCV1ZyyjDpCxORiHDUVPzsj0AjxeJ2xlrtiL/Nwhh/N+VRPo6BSDnNU9bpGn8gH4lLD81TjczYfuY2/GQZraZHCpjT2ySCohCBw5oZAr4+QLR+WcqcHSzfAtDIU2WlspHH+uFrw4zS0qzqo/b2Ja04afIgp9rG3MnaOFnEW041Rwcn62TRYxyNpKe+6fn5L/bb3rdatWYq4NzI3M2UQhd1syhWnGLaZ1y1MNd3sF+3ATes+UfPQILpz1fAo4cNNdf4MRYnRd01ULuCGD/RbtZr4Xmzc0146v2QIlSsZpoog6NyMh7YfN3ZM0cwWr9pINdqJaOmhHrQh4nXeLL5NUfp3FXgO6b6WdYmczgUR4TyzTD+USm81m2YUweQr85BQn0Hwx3u5EH2s9wFdinWoflnVHJ2EhKdvoB93FmObvSlYjArsAl+DDgaQ7p0gGSATXNI7ReAvhowNfZBvxzBhS5gMQy6ctOdqV43ZcBEVWv0jiLa2RtntmTZ4/7YB1HPDnLEDTo2Z6RXTj7CBGE2bxLNZHYA/MkJ+1C76yoDVhvsNviXyn8Gx2Ts6FwNEcBuubiHDdZLmkmcui6xa5yCL+SZ5raVIPhHENrBvY4dWQVSuBqKIHxW4K43qXOBf91lXDuTNcIxX/f5/x178UZ9d21WZ/CUgJnAEEVm02wZS4o5OVSsS/Uk20WkPNUtooIrATAN3dsTe2dLkd0SpugHGRPCiLl/nD7+FsLrEzKn3VXQkvG56L/n25FCeXiNf1JNhfP7fqPxbav3I27hy7x8yem35y8Cp44t3m1OwzBUIKp/nDxA+ncPNTuJLulcazkTVUuwIh0L4OCvg2btgKZ6I94cUXz7HKTz/jFqpRqsFDHPJbi/NA2/yoog3MXuO196S+lBVPECNisbW/9WTeH6GSnOKGo5du99SfYYd8LjKi5wqE3Oi2htWMl8XzGcs82uHv2nz/IEEIU2JMcLwBeyAYrw4F1YJp3xHdINPqS+2YA12eLkg4gKsPb1SSM0vmioZfLw7SpeaUmUUEyxkKpVOIqCic8l+yBElKeWhgIDE5PLHL2WXd/9q/AYRrTYiQA+3vTj5knsThbfR2poM9bQOoS/2cKrp/5sQ3LYzCo8QaoIxtBXFpmgEu0sOEe8f7mMSRMg8jhOrsemEYyY4dOIZOGuXx3kTkB/PsfriQB2Vvhope9fCgwnqOYjhkzkKS1LTs7m0L24C+Bj5QeUEM4e1Xl+JLO6XUEGzZosg8kDgkueFRHm7RKdZtMP8P/tBjzc7DoL72Ow3U5LlMOzdylhbMEVCPge66S9QnmLQqrkekIHSWFgmTksu3PN7/X+ovDFcMYTtnHo38yjZ+crJXJHSFv2eUVU9hXMyJI0WPAH5SCIkuL94QsnKlYXbbBlvNvKzkfaP2JdpdRxXLBGukNoO3sWlxcW9xwR2edNWlEBYU9nNoGFNA529Pnltvo+l5iL2q41NDlKJT7fAmB7yTdFisUZiC37hdOdfL1yH58Mz/ef/XRgTM2qtzhSU2qBlx08hziyiSQIA1aFps7guN7egSDaTDs/yCIvdzkYZRQjWZO5sfFfBDdPMdBSRHyoodCYomfxp+fy9OqgEAC+TeujDv7d3g4uRD27xRbj5ppsPpHjZHVK9jY6S///IVGFSxT3EdWQfWx6CRRmVBhQAVn3w6CAZQzbQG434Ih/HCGBipKAqE/H72pQTdGdLpdTRv6oIUzKxbvxFhqy47cbMVfzeth2OEJdCZkOsg5lD6ByGKXCoBOpIxHxa1H7oUODsmSiinO2VX4uyp9vSdC0E9GLYeJbzZTg45CuHZT9J2kZ/8W5TlulBwERusl7oq8fLRfkTj1bAPHA0dv9vNja/Ujs9ZRop2Ja9BhYDhS7shJTL4ICKUBvg2Lfk7ZkqWxRgURicmfDlISeTaf4jostrya5poO8rhOZjGfzVDhwxTsnZEWetOJgcCclQNn74Z2JOVZiPawqP2oOSpq62pHiWkrtgQkwJV1ZMcY243M8W3ervbb3MzoLRUmWo6yulMv8vzwPQSiDAnne343as37NBYKrTHs86pD1KH37g7Xr2S/fYFfH1myRLo76wNOP3DWm8uARBDtNNlCWU/nPunxEgHevwqzAZq2OL8LEGRQZnxgKJTF3Z7HB2XgSPopHmQJInzwsNp7hpdIrdN9vPn3lW51qBHeixf+nxHiYovLZmZ3XpwCFvIx+wN6ewoGEpfXKn5Dj5qc4Jvhs2hXG/8KoEhCeCl0YleBamQsp5mJq94n2SOMknHZNmQ0O8r7Jw5ODBxoADzgN9MNTcrMdf9P3Xct9tHAFfp60mGPSkqidTPRtj0+QOnejqESVsYqHu5i5zh1drdBbebtKvr+XpLvosVabDRAzWshmePIbF4/Wn8bUJRr8ZtrKUYWy333M3689FW61q3CvZn6b4bEC6eHpu3pt6Nj+o3GWbUxVEoDLUCxDnJIZd/hT9ky4xEJWGkPQHc7pULWhpCZeIC7/MXevh+Z4BtjS4b6ZwH+8otsVZCvMYtXLiHhMdRKv5MV4ZlNiSjCEHGc5tQ4ZKbCAYaiAWcb49G+jWyM8DpI1yD9Ek35yAPZhb/A3V/fZtp8Mjfth/DLvUuchbymNRV85J2Zm19O1fx3txESslpITns+M2hhGEaq/qng6Evn4eRdRU/HIbNstVT+j0fbaT3+2FZJOHhmrc8QcSdF1rZU7ecYXnx15cOap5yJsLdvGniBzIlwmXGuZuhuiNC45rKSld8VtGSDHxgmFdwBj0cXqyE3pZGm8Ru74m256JEy0P678tBHXtxadAuqcyvMT0tdGVGEPoCFmqrKPwqPOmj87/6s0HHAR3D8WWU60jzfF0PpK9+6YI24BydI96FQCM6ktUAXB1PXvwQ/IWzVo8Fc7gM1LB2lWG9BFzqkR6xKMvnTau9t/4yRomvg2cnaH2bSHQ4a26iTBZziAQKwlySRavUl17kfZZGDZUI/PJw0BQmfnvu+e0VQ0QM9xra30/kTkzrYC+Vqj8bDKXYJWkMtBAxt5LHiew4t+2SZmHv8l2ZF0igg6aA55Kj/ZXdcZ5vs96aDr53bdVSMVLen74LCfc6v4KK8mIhVNcPb5dORIM0oo6LYbeJySQET3S1lXP8+R2LhIZUfwUmMrvnbZztdXO3OcJAozdo4237FCPWYoAH6VjE59WrKSLqaVs7TJLR1VtUIzOhgzPn4lPPuhEJGPkWf1+02/uFbHvkQCOw9ciLrV6pepjIH10YdzynywpVcgbeED/R8a1JB0xSO2fHXgvGtPzprb5/VoJW3VP4RT6cj0IFWE6AkORWTxtvdNjsR+lvb7OWUDdZdzFiEcs7C92BKrFO91lymmJWFEiNOZN+6bQ7TNWVqQO1qt4dijq9qs2JKLGNzR+dvKd5usvLSWUTWKwOr6HS2Ph4mRkJYSfq3xJ9fH0tvokRnDVpMUY2TDH5jtGTKbtCxALAJKxWA4f7ex5KQqolj/e8w9ECZLPqWrOkEf7pAmP4qh2TkCh3VBkrCZqZICvBcKr+vr35c8VqVJoNcL595rlpdTA2LXMf5m0DYPswG9eYsyYXfgzpGrkX11IfjmUiGqaziAFWRNL+wP5YZAVs6eJzxMwavlZywSe51pjj3lU1NG2QwAdHjyxXg/+h0WS80mNxPc3dsrkJulxxjLn5VME1jUU1fjffr8m7+oCOsTZy2O29cLyLaski7bg3mjoETdU1C+4SLw7/DPYd30fwnpXqAl9Mb9y2RzjKNjRc9e5CoX49h2lYu4wlmWzgv5L4hSwAuHLAQItWFZ5V2igQRKJcP7Rway+YUMzwdg7GclVbKGrsGi/Y1r7klFkGdd7pr9IBpJAPjZJcc+fSe+BOBpyu4Sa12zoi75C2jkDcKZ0J3rjE4y29y0Va22Tjx1Pkii+VU8xRClOZyaWLglamt/dgK5H4X+Bkqw32v2Gw6554Nklpja7u9q8mg2j/3Lf5zUc0zHOIQ1QDevnkGqiBrneC8cnUlpU4dApzXZ9kpNhbEpSndICApr7j1X+TYw44RA+WK9IM+vzRU9MmQJZKSvoY49JCFIgQOPw074uolOktFRIFEKRrjgDBgoPyujYlFpd4bk3NQi2cNAlpOY3u0yTS0G3gmYUXbN4OxNCYgpKed/mcxNQHGlblmObXSJxlwbpccKiDeqo/xqgpD6enfk85YM+mCsMghha63lzUwAJYurfaQRWvTyeB39KseJ9q6QgSYTF4b+vRz0sx+jWSriDBlgUChdYy0T9Lkg454w6JHDLo+H42q+z1T1GayeIxMisdspcPmLk34BtnX/IWgmcXGiDOHNvyKpEzxxMbcmi2HrQymDwYj19C+RM/c214vzrDCbMZtFGs9S6N15MLPCiOLCfOxdxittDDlpJEG9rIX9uuq2iwiB4c+H0vOs4eZKcukU0jMjZNXPy76XVC7tPjv0/K/hUt5cJJ3rTpbICdho0WpQARe7sNkfNx4WDicoiSuWbTKs21FCSDVx4usXVh/qWtujrpMd9e+xiQfyRVTewMjNMf1i2cuFpry8xYcZ76DLNepyH35kWwcCR/GC4R/1dq4IF/iJPRDmReWu5AfW1oVY7O8wWAIoWxOocB5MbpfK512+baANmDuEhm3e+PryWsZwQnJpowCIQhxSgYrJ4YpatjklZDD4kTcbWwQr/FSvCRlyRSRJR/nCHUoEfT2uWevP1WkcLkKMP309dIeQ2EY3CtRB8QXa2VWP6W1aijEt7SYodDr7NuvQV9RjlBAmI22nER7l13cb+ea1H1/pPrurtzaWAUv+JjiMYlNLTCwtoYrkaOXRvg9w/y5tIq7g7H1P5GE2PXrtvT8f4s7dUjUE6FA6Vet9mmJbZbXiwtblytPtiikquijEkVoODGGsSQk+vEG9KksliTGgsOadrihjOKUTHSZQfjFavJw8TlKpPnclE9xAjWP2HLsn+RfAiuKyr3ndv+SGh8YHZDYi22KEcuIrN7kWj+99GVUpKdd4I+AMOFCygI2KNxUZa6O+LBBVtBL4ciWNKoJalhB91aeIz5OSKikpswKYNBZ57vg/hhC1QhBZX8BCme4U6QwYPhhTFPk9F0C0Uy8SDfvj3Z1oWGm3HhehO1WzbjLT9uM3AJ+vLByTEdH4qoXbirzYLLoIPp9UESi08EfecYeXAgj2VkO1OaB5YoUbzzQhQNvcTFTuLbBMRgXKBp4V7w5cPegO6qz/Vp50yUqwsDlscy686IhpUBSDqwGzlAa7OHJLPv8IJ6wYBOqOyVAqNbgeC2eP1HqpqZUqKR+R8VcTk+6KRtaLSz6f2nNM7ong20Rew8F9FrxgOo9MK+aEVxSnFPcUWwOlsQsgHTsoHeNAahtEIRxMG4POZWFPJhKRWK9lTbZlp2th1UjDoqvbU7UDvFLuPuQiWzws2i9iLnpWBv20z43ThUyYgp0+3h+CyN7M6lbAXpCRFzoHOGuX91iPgu2gvctk+w5PD5WyCJ2Z95oSkD6r0hhlSsOeapGcNO1vo2cdnttAic+7PjIsTNnmBRbt+nhf5rW6B4O/E3mmtFQPITonsTr8uSQMdwxPJjUkRROPYJZtSBGjIyD1hrckKSsnvTMfa5cadkwa4GlFsdg7HrJ25wqhyWTx6uZex2JHMb7ntr4IG2Wd/dYROdYvQmrl6ue9aX/9jMiEu8DwDoh0lS55MzEScjSHK6Of3OFODYunfnB3O1vkPz9LG03jwHyyNEzAgqf2h3gj+r22Df74+SyrSSyMUp3eJC+q3LostXgzSDCen+5AyxsF5iaybdCETTs8aXTEMLx8965crk3DhkhRx9xIjroL0AnY2pxm2ijRy/qfJ8savwHhjGHrDyDktrc+p9Q2KOP5u06ZJdDzT4PbVUmacbHaJbAu2rVGkTiukWPuzgqR2aD90EW0ljQSnimLveZHwKGNoDc7xh6syrMxJZYtC/67dQ6aS++d4lR2CjlAupnBmhWMou3t/o92f8qFMQhWBEGl1LRP99isspa7g5P523j2fqBUhkByTcUZRc1fOJrWW636QNB86PDyQt9DAzi0lbGJNw8pbzGDmm+fWbKGicCWj4N5wcx4ObSGYiwZFLJj9fOrk83UtaPAN5Z6f2VB/NJUCAZd+rxAJUj2b3X4GW+5vAFVN4tOsaww46Iaj/W/VNhs0l6n8K36StrE51nuBz0BXfXhUj2iV8sX3pdmUgrbQ1HBaoLhyDueS1MdFM18EErPwOgPVK9feoe9syHwUeugKaR/IAq9h3eLBh/eZAtSpZxaUeYeFoYu+BWG6JiSNhaKQ/Qj3Md7lAT1XxCGVnLQZvucjNwVoj9o1Bvt58tjeV9F821dMR5gMqmaxP2xh5kkalENSM/agg8z/PmgfD6i38SUNkCxBFCE5zuPQ6AgnSSDq6oDqLYybnG79k/wnbI5uanUiyBAfCZkEbZVxv7B4aaxPZ7oeM6i8upFLRDsMABBzQ+weg32CKFq0jsFEKECvntYtq1P8Mf7L7wB8i4lhWAcjGpsrShIMGfkd938vMcNMbzq4zDZ0HqA6+Je73H86ky9Rh7cKmZaZ/Jg/sLOzHP9v39VOaDAltL7Q0wFIBAek2gVJQNgINAmDiUpYtE0me5lVklYW9zLrlswyImoL8ODaR3GIFqAXDCScw5hAAqeDnKRkQpAPOWS26IWLFRCFGYo1KV6m/xidWJQZnA1VepplEy3XwFwGSqFv/f8DRiDKkMCrfX44AWPavjISF2VjootUB+SZpMv9O0IhUje4A2UPnrsBm5IXhcTmSX2Idl7oQfD5IvIVx0f8B86Wi99StTS9TxXLDbS70AoOq6VCplE9IT0ywQh5FmngJu9lukX/fxyBdHlSU3UCrZwteTj7oqUIz3/9ov128q0K4hhQm3Z8mHaL82goh3iGb6KM4clV8lSmorfqNAynaHq38nO7HgY41u71AX61ffBZoSowRzLHNYdGpFoFgKVdAxM1hw6cd3Ts3RVfHhEXylhNA5VAsl00PxRw+CJ+jaDXUY2B2Xt3X0RELcuLvPUbcdMqURqlMX3Y9SylUn+nU9Gr9nc+eArcaBPNnAH0PeheS/JCFOYVu8ppLvc8sY/XTlEuA1xMIfliDuc906PfD1hFvDhYTrFAZ81YbYj+vKDTN0YSe8YHaJ6SsmEPuSphUL02HAGPlsD4G7d1aFLfsuTF/mAAXrwu+n+CTRwYgm5ZIo1xGN4RgZ21I42G+/evaf/YRdrcGavCVEB5od2Rg4lmtY89zz/9eWQOHBE/fmxPbgYClboH45yhlaFqsDHYCMTMG26+4Z9iNJ9NxtjPLM8oLXW7BaQhTx3i8yDr1MZxdGOaQjFMe3DfJidLqRI9d5+YlP5ybEXHOLO5ZKwYfsdQT/b4tFnfT9w9hGodRpGlRYarFnTbqr/jv4+sz8wG7UAkhUbI4yqbKPgXkqyHFUh6iiWmarZVj9gzTUI48H/1UQxdNdIuJcm2eqOZ/0BNlHUJ7ILOKM2d7kMCGB7LS0YYuXRH6scEHV3l5jxnXMtP7zEm1Rj3syYwLPcudqezvfVyad8hdDo3EtHPx7XyPOSwmcZg34yP6/Wz+vtnVYIlDTWsQVLcvghntSH8AH3T2uG8DLz0O3bY//tz9AnDgp1/a4RmhLFdL8YwicOvpQSMp15AwLoMWyQ/W6+eR0egaSz1DKJpWBifBZUEbJPFromM3uTaWP2CHiEBoAaxQWFcgnWoYF/qjXxjk+m/FvU6APPyB8zJlWPqOK2k/hssSeIfUlGOhSKqcXhJubXSlWuXrQTmcgDQCvt5ETkrjlnPAdPcLPKctShQVxpk8w7zLLWvoUPbcrGyqQr/nG5kzQQFz4vuoVPsqaoRza2aQLD9szZujX3/JbFCZ6XnPb+HO5eg3n/HWDqv3KvI8HJJ//NKmnPJVQLA4KFT3XOevIt4U8l4QpOORNCtM7apSSm13EnYagk4tRuqoVW+of+Pn8Jz5uLPMVleEOx9Ss1vGav3KKHWmJHnGz0QCr6daLHo568BaUkYlVKO/3evFniucTAF5a7gxpIPgbrQlIpNjX0f3tOgGGIEaKM64NfDAxGUciNwR7Mx+XTEjxvyqfgi2OpN6pjK1hOewXpxJHRJbPP36vAisNznaxZ+pZsNJoNp1XjCZiv3Nc2nASaTZwrRmuiYQE7VA85xrfM25/gmRujLXWuWYvH9YsOTqSqfX/zGZ+3WXR36b8j2aa+E6oXCe9UbEDMhWbqFbqSRqlR8B8aStiPAL6bxjG8AhVcQeR04v4+dXIK0+LkQgotmzIwhESD6W1wzkFaB4JKwOKvVYatDa9iEiNW+l2h/4nxR1TcCx1LTmM/LR+r8xR3OhpCk3toy2gW1R/7+3M5fQ6OHHhi+BUH0x2O71y+kdvbZAkIn3f5X/VKByAQjGG4aLMxRLVwk1U9+oZ9hVCkDCfEl1JwtC2WajcRRMqZwDakE6IGKRBMSwIwRNHQ9R1ukS/Xot1LWAQFZJ6nf8FMxil+mqG8zAzReOmAFQqY0j8qMFrNg3wHu7Kca2KG6Fp6HChfE1f6hH3WPtW79eXyNk2oa1hfUzSJg+xlRVD/WmVyxV17+Fw47L3cD2e+v/WcyuGQntPi4PRrC9nu2H+1qLil8+vwFVJQIrio5zK4T0s1kYp7gb1nOnVycqqFn40vYF1pz+bePXkoib3J7SxCyHOs2FdYRG46PQOuSiyl+y2QkYAN5NAriLuevhlYMsgq7wL8jt4FijckO8S1Dv9y6RUgfAm8ike6N5HUgO3o5TVRffVYEDldxBTCN76Sxv+MPJD5ufcz0bjEeLXx8cpEEPIigciQf8DuUjdbBzr+IBDczuUoIEshpxU3e7kYSrv7mux2F03gnJpM0KcAXPG+zzIdkWys0RgJZE9aHCGgN7JSXErlOLzRYJN8g+djZ9TcWXsAnqjeHdCRw8oWYXEc9pVLIPBPM57WavWQLRx9DfMVaXGWVxGb4VWpVA/0M9qkOxKnanvik1A7F7ohM90EXUHr1xy9J0eAgNtGKFxAyTo3iH1byRJeZTQ4U4l+BpLdN4DCaXo2oJ8pZoXMJwYbMTx+VnObUPs6B0PE5aLKtHxKxE0D8mhcZzkLxwm5zkBB9LGFShmz0mHiwC/CJH/q9qZjgMvYEq2yHVesbWPTQn7Tlj1H6iK/KoFuonvj6iRyVmsEg8Y3pGk0JX8B8cI7Vmnbd4m5g72Lfu0AoCM2TV1yt4WPB1UP53jjFrw29hJjONfzxhnXOqE2YqyktriLzUcr18ZxRgX/COA+FN/43Wb3FX0RN4hYBWgYxEd4CsKd0tOEk4Y8Jmrr7tBrtUqhlwaHO8y/YPdNTTPogNtlivvcdZvVxdc6ip8Phk+64kvG2qYRvJ+urJWPMK09+KOB9Z5JGHonw2klGmkGfFSJhIm5/cd3p1X3m+hhuZaHMxJE/ARIOWQ3l8nw+n3pWxepS682axNQfRXJuLPePEaFvCpzQsLcoXClY4Lqv+VSGVJF82Gdzkv0Ya0H7NXlcz4444A9DuFLnUX+h54+9WWbEFZnnXXNgy98yuzsXAJcnCWu2/wboQyPJ98qkT/6t19yuPoHFc8kWEsM0Q7pTrcjkEVSWQrscm1WAZuUSutUH3YZyjln4Mf57sUps7swLNSD5TDPzVZVHqhxd1Oqy8Z8LVD0nPl9Kui52WTPYLzCP6yBLZ7rqgdrvVf5Z+Voso88idHYUsHWWCBP4J3hQNnclZK6XgmDmT32F6a+AQy68g3Ffzytxrkz0MEp6rrTjw5DkTHIIHdI9hH0YZqaPWZfDb0+G6T9reKOcNPY+KKd11N3r/1/w2sZqy5l2qbT+TVPwKw80XuSlFm9a1r1VuCcnb5Glg0/Om39RXkLDYN4BPfLYKZELF22V9Cb2K+yJ6mNgWYMahVCRe7jscPlnCFKxH+qsh1VsntakPivcHHvVhKgHEFuRsTU9iyE6Ao0RBIGKGqwPyfiP7wAwC7mZ6tLf/kMxRQMzyqMMvkQ7glKfoPqZ7LSQH651p+34Dcz7K9yUxmkDenp1sj3Nacsm5rV/BOabnyeV1n0nsR36zs4yS1elxE/BWbmqoFHOg5yu+EysekHLWjNbhYI8c9tQOX91L14aX0yl78J5+DR+zfjq/uRoEWR5ZC7/+PNXHu9yfI6MZLT764wQE3DbEa/qEYIUFaotK8QUYI5wY6EKnF8LkKGFNBifZc7vyrEG8iBG/NcETb44gr19R8id1zWuAZnpUeX0OKyDiOUsLOdhi1pGbM/2dFT24UoB0icW9y/Hopsmbny11dL+MDLPhn2Segus1IPnbv5gG2ME02pGe/ehPmkFpEMkmZWdFVHjK1vXtHyIg8L7kULj1U9/UkChvksne2BnVtAFqI6uowu3iBCeUznz+HNMkfBr/z0GkgntgpvU6jWHuUXbBcA8vSOKSjGQsAmw56R1lK+6wWFP78O3+NYjCvmvWuJwSAU6LyQOIQTJZi/IMK2zgD3yP5j9HxcU9dQGzg50Mg30XB9IFHdDrdvSQAWcxQFqgnoTZFlivhi07PV7br44OjwcEUnroIr4DF8qXZjh6WI72jKSw7WTh5knU3x4/HA/tlKqRldk83bc40yczC8iXL4ICJlw+zWiIwJ0gcrxWgPENB3rq1YRAjKybssd8eMZn17IoxXwn0jyGneBGqHipKZl+0jsVL0z83Sq9cPo2lXgkuonLzYteOJ4qOPVC79gth9t7ntQhIA8A/4nGp/cPeNFZjY0Ewai3VqikIiqtBwPJxNOcR4N+EfgEovtQEho1e2WMq2TxDrNrLfHy4qLYfz1DMHg1q9swtZM62VDZKyeaHG6bYjuBS98lT7F/PbVcXHvVmc4yyTSHogdntqVv7qw97ItFojT5eh5um6YlKrK2NJNFwkPdCHqQjxIURu6mNnjT/+MkIVjIi/WQBg8p0Ik7vrgl8taRFdYSmUnERcg1GWqnYhEWOAMrfJhN87yEYNA69SFCwaXDLUrOaNrWSA7D5e7jinwubqwFsdnO330IUnCmWRyKNbsGZeua2ZkxrzaIBGJe3OH6DEMaTEqmFvtRMu1HnqqCfj3AySQj776xg3S/YjD5YEDiA6kyImX7TlI0Y/tpTEM+BsggslV2oKQo1kzNnhkfKAWBgd45fk3+y8TlEO64/qD+5A9HKDjrAQqusoUz5zXPlg/2sbERZKAQez1wU94WsBKiKadteNLZmbz6qPLHx5BE3xekGYqMmykQNed07AjZMlfIsIy7Zbe7J8oLgM6HRsce20HpCEwQxJ/iEqk8GDsQa7EXKO5Y3hHtxaUreY/DQDtiSYBBoTri+Xt3z/QinUKvZuJglHV4/lcHHkXOsDhFpIpkp5y2mb+lpy9ASjZirb3rRKon7xwD4kAdPtPpcRVJiB9n3GCSnnwlexDQbno8+H6vt1Vxkpx5jkIRWoJzloLj9iMORCkvNFkjA2KDXzN8lzByPqGmCGe7Oaj4qaZCtPsozFB5bA4wGXNEwK2U0rGgrDbpqthkNdhH/ZsyIw1WMNJVnmkJJ1cgbv0mlkUsYreCXRoTRcyE32FRIiyphEgIQC00YDpeVz5dzAjs6i7I7DrcICZv3/GI/edT4RwYK2e26rVsj0x7EvrPlLcHOG/1lIqMEPUkIflUMddKtgQImumjtCSSROpXiS89U64Ie0n9EfKCNFFWBHfVWYaCRNEkrH+2yTksfoSIi+Q3Gsh6ggDg5+TAqpyLWfM2dTg1b9YrxCO1rl82dbZzmdyjUsaBtDzpLz8UvEElx7sgfp35wIY5LWIhWT7w1zSuhiv8TZSbCzGwb7WmbGfJKgKztSrUZP9R8NUuP9e384DinHpquR01kwXnL+xITfAxiB75Jq4iKj2GAZnu2dmEgGlIqg6Oz+yaXYsLaxWI2Jz5prJf905reQVJwpuZg1IApsDTKKBJp4meySem+3kNSWLWBNj+WWYOI1KvnNGofnq3Jy+zkitWSujtB/PpWNhQOCer5wecLo7RNaSb/a0z/bO9Bq42dFCM9Ae8FaKCx9aGCWqlNwPlVwnbc/ShkLXwiEIhNMDhHigeY6c2y/b06PCPCae61VwjmoyvTIqrlilooDYkeZ0SfI1EKxEUamON/MejKBwuouEOcKoMxLHJB18mxD8CKoqE5+fP1fmphjh1Lnf0C0hXDrjRR25acKkxPwFoUyjlPl09+OJmykOGVXev2zXCbSvFs+AMRD0bL7049zwy1zxdc0Fx/spD8QM+oUo/vdsfGgCqrpyXXjBjGwNixmGpjxSmOwYHEEWk5kIQupI0FvDe8KiYZ4u1yRASFxtGJ6DD5x9KxL1Odbu7pfpHsKHr2j1ODVn/kEj6zT1b8s9waa907NnqcHrK6XQq5VCVhuYinn467QSYzqf2Zcg89rUIyK842v8LvNYxH/mWP9f9ZuyxSX/L88I3pDykug74szv8QS3Evh8P6Ycz846vk7u1RwlXNYKD0ogXJ0l7b0CJd1Z2MrS/vlMRpRSJX51FEJhh26XNEEqvNaDB2g5Fam4sYKP+fUwJ+MFnzKxSoQ1PQ1OnsDoKmlJvqX4nqQKtcO1a7YKRBjbjU6FqdeuSy+2BsM0Q/EMsdw+TGsiTSgDWQtL2+5O/LiVgpDMEDoW342vqiS40gHW8VfL4ddaHFzuXjPOgJauMmMQFWkLAZ8mIMr9HQUY5Htco422sj7hXG3fhcHpabfUsCp6uxhH4vXejVT2Wn/D/AdMWPh+zgqdMWQ0kNdva/UyIyia+VXEI2kUr76Ad/pVX3zRnJIZRya6Ui45x3OzgG0CWuFSz5z+BgU9ypb05BK+iS8ftBzGatOdjYZXwSJmmVENJ7bc6h0meh1Q6vXa/R0SMDuNqrC6R27EF4f7pPXfp33jYvzKHlkiTgFg6fDS0o0oOlMJ+1etMOyZ+6buC0tg4ruGn/HdQihu3mq5oR7+qYNV6i1ytBydk7ZTDtzHpgauRl7DW4QMATkLRDKGbc9UeWkAd+43wsYEZv3BzRlDmRY7gKcw8nqVq/W0NdITTZPZDTHmfAK3NbERAzjDffo+kO+F7YtF/2MSBVsGbUapeT/PwKkKt74zbXqYbVJVloFS/08Sw6JVtRO8VMV0zJWUBxqVgWltOvi0evQ3Mow1kE6qOW7YtulRrfnWhNraT+PBqIEiwiFpkllCDrr5WP66hMcoOFeT57R9tpEWpKIKF7YYaKm8VlayLducKh6MYPc/IbUjPK9vyhTPd5MkpdRaoPsn65BvXHIlo0MmeAxcbd6IHMX3oznoPs/S7tQCmCbARk91LlEpXwLYAD0/Mv80lwJ0hmhXe0RzZMb6hDjD132Ceb98e7LpyR15L+nIwmR8cQCUecMoNsOWovbEbPIZoav8c2la2LDFj1MlsT7he7TqITbJUzqlquwQf9onHRMc1H6M/QBFzEpPwxZ+lZ9ITzcxVPqkIC/hGhO1K1xGU30rtRCrfBGQ+YHNSdtmLfUBZrdOYxqTh431jK5AzqGAgeLs4XXp6SXXZ+lC4WI0SmYvb9cpK+J5fvapo3RhC1dE5Z8Ypbq57bsyeZtE/0LaSmE+Pqwl6UieE74PqemAWjdHLqqcofkUBzIdX+LnP4we/ghZXXIOIkaidb8EXWuGjBe7MmNZICM0NHqMdrIjROa/4oHWZuKXZeIUQigxvonp3ZsH5AsLXQq7z/jxJ0Md42XYuw/Fnk+3DBBghrPoqmGfIWgJKfxdyWnooBhYUBjdhe8Rh/SQM9EFTOgfxnfKxC+kA9/7kHQcOCFtzQzOqO6UQMCjmViQr94Wqw/7J3kNlNLE8jh+iYe5pBxWCL2UpTnMuzqvc031K3k4BBXd3Z1OVhPZOHXW42aUmAyyHsq9v75vg1TffoL5zjFWuOxdi7d99363854XocimTyjrLwsA3NG1xpyZhJF6TuU7UJIaJBXSF9kQh8zkde+2jU3nJbFhp+6qTZJQbsZSXNbE9Piu4KckXn1srsSJoGeWc9B1l938fxETarpG3HeIIVIDhVEijTO6rPKse56fcyNRebQIvG5HsNEhVW9OEmQ1Q7wGbl1ekz2b0Ij/F/1l8MPOHG3DanJxXc9b+fHqS4A/RzN/IKNumXZW4x7YJvnu737OoPEKwoU8EvlyUbC8OePTW6hrBEhTrFj315x8DiUsSqqNqaxmVKAHeXHRnq6yZAOqFNMsjSEmW81snxdw810UJ0El7s956QbOjKk9k/cLySPGIIU8pb/RO1TIHEUEdGZuY5VD3qsVwscTz2Lh1yr/sODIQ5TdF60eDkup5yKKpOsk4nvwXCF/3XCSl/RR7pnuaBHV0DDbAuEjEhVE6ScJEJOwD2wSFUHcNU6hfLavEfFQqI75aM8RqWEt1IUEpY/ncAmMBZcY392/V9dy/NBaC4FjoYfBgzN7yLgyQ8JlKwXQ2Laijcs9/C2VqS5IGbdvFqs7Kocs+CNB82mD3VQ35X/gr6OK+aVFr6Ffb6arqgmXMCscD5mvSYmQDgmX3wwZI7jA1WcbG3a6p+DnAR12dvRJby0LOIis88EA3TVonu7EjUfSx06heuzLOrHjtVXMBWYMmUcPwk5snrYH68k1ffMmECAzWaQVTN690zCUnhUtWZY5M2CcS9FZRGZjV7fOpIdq6bLLiEXOww1t1HSJG72Iorc/cwTbEOsHwaDs3KnapQRuVd727xxrZXA90/MikdRsyj2oZAyOPyefHgVQuat4BKDAZwSwoA6rpGxn4JKB7lVWxF2M/LtCol4mlxEbOJ8CSGpTVPtCVGp7c5B3+U4Dmmy7hpJDYfqp5gQZXabgwfyyAKrVuNnwPx4lKovJtRqKJSEGp3zIoblu3xHGUHOMKGtL3DGxr/tOZd7f+C7UqkXn6n2ZCFeLO+d4AkSiWvkbWM4GUD8TUHZWfs08arY6xTjEBx7rXvRewX9mCGq2N5sANBEkzqq78N7R7Q31ESd8KJj1k6yfyqYuQC7Ia6ENl4kTcGNL+rdnvcrNo85I5CLwRW65ufMlJ7i78B+Eo2Bdls+zXf28nzqH7/dS9nr39r3GmoJ4xxRBjB6GGmamsbPlrL6A/FpqUcH1Sod0QXXJC1Whrz/i0AiwFaRJaetjzAc9cWqEDSEBG5lQi3ScQhUbv14x4Ya2R17cxYgnvHdfNPEYHYO0L7IWZATMMOe/ibGc1PU/hXNukiIKfjlgxvSOnmhnxJHCFKGvrAt1M1tyb8z5p0gHV7NTTgn7sfPiIc6u3YLrMml9QbZY2yGxDfW5hWoUR35WuV58ltD4ihrCYIPaWEvscn/d1NZE1gLNRCWt1xGnegHWQFj7RKwbwotvuhORLk5cE2KSKe/dS9OvWuAEZ8MKi5JeG6YW1GGAa2o4T9f35yoClBNVab/ubbA6RsAgW/vRmMcXGOZlw/xbqBD1jsNZAYC9twc1bFxBbQ2NEV8EoZuxR+2xyYqdHsBvvbQLar+L8HMDaCcwlXtaHsufMydwW/l9YqI5zEuXb5WWOjyVL9Cl6SV7xBlkI8rYIebwrxcti2Im9zEOB19RFhe9OXXzATYRro/68JNOeKoFDjSUVGLSgpDmh9oAFzubHdOwbhuKcFMhnO3Dow+tHPVxDUZSRZknKm+kunKHyOLcWZ9iSSVuMIi4n/jaOitpRhQtSX1ibEYkviB41eA38094/siPeWRwXMoSGW338UtFGX4Si4TmdO+bk/iT3awRv0Avu3OYsU1AHmv982T73ES0maQmBV6D9leP8Pt+DX78Dj9IY2sftjIJWpkZtMop7p8AxnGDr5Egepd/fML6w9Z6TRyYexkzIwbYHZrazyUaUua3Zmu43YMbfKcn6ENQRwxmlVD4N/eSDAQYbQHGhwuwvMjjbJUkGKSxql7WuOE8m4jhPhQUAoFTWbrGB2eGZLO3vJ59eZ0RETH8UN85GGYJnHIqbOMz0nNxVlRbYCuu/TYOF+uLqfsB8MJ8c0EsETpp8N6dD8LSS8M+L0wq5p+N4exwfOUCg384uRFp31D2wM3Y2iUIKVeKtKDBMBoryfUtNuQSn6cssinSzizdjmbPAnDx2RJ1IGPWYrkl3VvyMFXIo/3f9K7CFJdpJ2gzeNgfeXZkkbzVR1JfdBMdMZTg7oBmqSZtKjBInTNcih4NKlTwqKMehKz5UjumgCdAK0JIk9aXlyDBbh86NjODFRacNJTygpgr9+fy/09MZPzoypD34EtpnEuglNaPwMeatrXOzPJkAFl7MPDHtjSchma7N7VsKJyZUFPMxLKq2gOYuk1jUC13XWdAKkcUfIgO5TBh0G5LG8AqbS+zZCi6b8zOvEwATJSmrdAKZoU9cZR0gtR0jeVKD6ah7fOdV4p+uI/5czWXtL46NrrriP1GXXRQlCZYGlTKlr0/5bDsJb1XSj8yaVQNaZCmCRxu0C+DsvY97j6KzcmrEGvtrhebayQHBYSbPU+H3kKGmurHhGRlBgJ38YJrPShI1GTAfvl+SrlXzAR28v2Gg50FhPC0ijX7ZTXFVgzbwD2Xd8trNobXRLwqsPUm2QnqdokZTMn22VKOdQTYv3qTORcdXGgY18wy915ZPYLZAPrvFtQCZ/WytKBhhdaocjZHvyHToLqAJnZApykFjHgSlvGBZNjPudcDi6RsREotikoQiEsApMqpTM3uhsjoXZUMOX5201dmEFqs87Az4Q07anIOrUZBafY5QiDMG+9kqq820FJyxBPd4Sl8+/tqkQvlvAKWePrI92kRxWHxadATk7XybrfBYWnCeNA1pcoQoHiZU9IaKNI1LWJnywchAxv+S+2Z5iiE+uAatMHzC5V1A/yP3rILOlmrn8oHsnz20tNH7u/n3R06bfDoEFW7Plg3c/Zt2gFZS+CsTjO+KnTgTjIHxkL3DN94x81cBsU3X/0CWBh7TbxK0OtB96BGm32UMIWNBay9U2eqrSfY+DdHQoIPCt9pmMcbVvkxmd4/Y3jFLz09NBb4OKZ66PHA5tnbs9jDZcPUckgZ7vY0oUY3KahZtGIbIoesKsAU0hmMMtIzYJKsZ2r4/U53ICALVdEDGR2H+XGWeC5DOcufhdzva9F0H5SzLWzxU+uAoDWQD1tNTqUMWG6znuwqKwzbbS0B+sNdoitsxbEu8N+ex8XO7jI1KRWJN/Z1zcnJcQqS2nOlAYQ9PDgH9cCcnpx8m6NwWJ1A0nkpdcXSenYrvneCs2wwLBaLfOBFBXTQB+cRvHoGRPE7BLRwtjCuX6EztCRzoEEljzUZTI/HZDUs7b8V8eH2O9k7qV14hEBCYyCtISIEDRDDmlnbkzQnzbhMv15qn9o+zsOTXpzmELhAe5Tw+RB2lQUOKaUkoTXhwRBaGxmuUXUtrfiknMtTbI3u9fc9Z9f6w3DLtawVEe6QdFl0xNDPwoZOgLAEfuHOMOEVotQdGy9suJ44P3h9abBAAf+VbF9cAj/zP0I30YitY3Ez9RwAVE8jFis5opynDJOeGpjD/gAiA7G4zkC4d9rdkvXeg38UvBLJYQ56K/mOXR7ETpxgT6L3qC8m/4UmqYwPo2zxnvzgeHCMRXZRXGy0nZNqjfn2UnxV4V5uReVBlsU2Rl9R5ZRK9yJ+o4mUlhsfAgojWgwrxyCYbJSQ/wZCPsTzzaLXdQDKtwHS17wZ8Gihgta1Xs1ml/omTPHpkDJtCvASWjoz3PiVM9E0qfhz5r6KpKy/Sa4GKtGPofifXLx0tpCE+RFUcoJOX8RscJr1yYrQFyvOcOALYrc7x4mOZDCT8RANHddlbV+OKtbSeyCajm1xAOK91zKZcrTxYcjyBG9p36zMMl5k1LTuCMa6ohbsT9nIkCp49ZKtoQ/2kUAnGQR0kFirQMsQ4T5UEuXBWqLc6LTaIug5e0pSj3z1Gj0zAUh2ExNDJAYn+4iHHhXrsTbUwk8pc2vlDJqjYAKYmTUKPchQfujXbr25bmi/swqBLFoQ9JQ7jSVX2/6Ok6RN8IlXHB3h48suX7s+6OCP3TqrhT4h8b7pAIGMwdI45+gpV/WfyTDRLZErF2YqNEazKwyfnNPNVgg5YCgrKoxMmPFmFOMIIWSPeRUo+sMOcAEyMf2sq+QGTAHbP+Q1kEcX/YgsA1H1rIsV7B2oh9HiKRUqPEpmnjZGZL3fcpwUD45xji9KTQ58m4C69Kn2ie2X0l5aI9zM80OeQFR7fuWm9oMDaAf+MuM3i4hs4eK8LLDFUxRgVPbFxBZJPrwmBQSzL5z+SHJheAoXKq6L1uxjcz+7M+BZ7s3/VT3JD2PWLA7Ti816kRdOU62RERsszlV4cWcWHi6TySjovBqIcijbdOBRoZYIzIT14lhUc1dCApwgz8VJpAxXlVS+++hOg8nWVJU6WQVfkx8cH2twHVBMzwe03jBO8/rtw14O29pKiPGrM1Zt6NVgyjyiMb6CHohHLWqzimctizBjDhlSBOhXbrX8Vj3mW0TcSRkWMo5/aHk50eThGbRrhOQF84ObovQsISGUH/jJ+DgfaZH5VitWuAOoltsH7uEVBsvSrVhe2xSPVoCYKOLMVvavWGu5JNTQOzpw5FEeUD8/Ou4FdNBy5A+ifRta5mJNVT3gN6H+E3OsxoGGUFdaSQoV/ytCGZouSej0YRO35xaSLR3icPSeszV5iyfxXOgZML+yTvefpbNfTBmNZ872a1jkO7sLSh2hqRNK36zwRKs5bIWzEb4CSRi65SdTXOWbk/99a1YGkd5RfYaqubZoqJ35hN4alORk8nLJK6mBqVBAFH9YjCgqTuGPao9wc8YCtpiHWhRUe+ZsbNVV+Re4PK3jbbTIEk7m6LF12ydqismc0YtzekqKftJG2utYr7ocnMir5N6Mu2T0ahixRqZWM/WjEEJj8Xyd4JDqqwQPFr0YtV1cMLQWcH6EFHhsvpCZCrZVrF7hGFYXAm8okeqapY9895RDEIPRb1TzLgyrjFHBW2ahO15CWCiEs+rUjrzh7x0GkXcjDEVge10CfyKitZN6HQAyG3KlmWRGhT6klr3EDAX8GmW3EsPD+OYNBndCPHBBAieqEl0CnEPMPYr1m7c8S+92/ezTSkwwPmq9Wd3ljnwXMOtIH8PUdyJonOHdyNqEkVLRHr9X5OYQwP7PvzR1ASfpHzLNaUT0QL+lRkijYfGVcTqYRZu/cExSlzj1oeCKFrhEs7n3lpr702a44U4J9tJC1NYIQ8AdOjU4Wa2lE1fq3l7XMp8Cz2cj/y07OhF1FdY+8MpdOHBSE2kK4sm0iDjEyIe8WboI4Ds2cjgLv520Rm7lwV7C/f8br1itb9i5yiLsKJ5wZ0SK3JHuTR3TdtlOH2qV06hGjpkoXqlSHfaKtqUhYhHkyYDo2ACxoyJ4wD7EJp8MfVK0+pbxgnza3Wn8L3esQ5ABc8hX2TryVAqmj3AWsCnOWdonr3CZ+jjGkljQRT+lY6QiaA+nrSr63/6XaKg4Vqn409FkDKvuvR3QFMfoNKmSX4lxa6vUB+vdducYSDmcqzMQSd1hOMXaMS9lt37KgOI0b5/FijkrqZstVYSFFdggPDIKbyzcSfuTi2NPoF4c6v30awTUULj6putxF4QW2ottN9lLzblSEA/CdTDHuVimcEEY9H7EVg1BaJbkNmxTHjALBSTTcQERDWdg9/oGbaJEIU1zqepemrLPowPbScB4ETwU0506u+rKQRe5/MA951/OPCknKToaKnG2Wup0RPzgcghNphJd/kZ7nnzZQ9GzZ9t8ZoPP2RZUTA4duI9AZyemQ/eyJnR7kT40zcpdHJzTotkhGgchOa0DhlXBhOeMmmYX84uLQzUdQgdRr25NbL7CHyytOq+6tnFDjq9oEtW/RgS+owNBrUqivSUsx24vlqC3RqF+tGjlQhu2eSp/DyxYs0HrG0ueyvmuICI9oNKriT69JOaBuFuXA9MfgJARDwSrXIZVlYK4MpeWKKHxATNX98z1q3/FxRskvfCOXkz/cGTMFGOzKrZiy5TYbxtcUkBjIQBv2n1SI81H32W5GB2TiVFT+7LWOZKwGI3FdtyQqWqJDRZ6BY7nQf4JInobCdWOMTsKpHItd3C43gDcSpaGDHfKccSe+pWqqVW6e9+Dor8OlAoBYcI/lpjpqmart1E3DKDoywgNJw+4RTVDcVcBog5WykMATo1jS6XmqqHHhkZWLDG8gHZrcVSwTeWhKYbO+wO7zHGRxnuDWPF55yUPFns2ifnbftzaAOWcM3dVwhYZVT7hPdzyasvLdMZoG0D63TyOQvpxUFGb/wWtz7eoGWVRkDoUDal7LgKHIjhRonH/+TBYf47ggL6Y4VRS6g53NeEgigna7m1O0XKFTzgqdFZwFM0NjLq89YyKS6b/eGbVFePIgAt0LTQqJ39HwEH6av3nRhe39gbBY4TY81l7X7UWa2QBjUDe4dsOUtpm2yZu5wMLL9+tz+IU++Nm8T2rkQeVxjvTFa7NaTDgdIdUW3toay6Yof1QLXq+sGgNmpVzAgkLGoSW6P5JniGTCY1iaaisiaAel2yE/2ujlC3aH08YLyuh1bZjqZcr4NIYmRZqZB0g64/sNUw8+3MHf145QobktC9kCKrZHKnRQ6wp34OSq//Wp6xs0pksS+qHV+0tKoZGxbLbfYd9NYpygwudgn/MxvM0TjRiWBhyEiGT76dMpbh68qBHY+4kztdl+EX4IymTJNOwBpRYn6wrvP8OnX8B93Ncp4gsBrBfwIEZuCK+Ee6xdN9LFxfqxRpSQ9Aht3H0Q/44+S1bTslWsMDmabgYsxa9WoWFK4DCYKmjiT1rdJj+BJQ2ZOT/wPldXTDeFybomZZcHuIMeS6K6uOpANxgPBuKUpiv9CWbNlZO1VTu3/tmDmNogoPAbaPiWZnCqXOO0AfgHX3uDSChQBjwmI4Plf4Fe8eEBMDl3Tu/Fd12aIKUQLTizxTKDJTwoinn2cH8uWOAL6gs05cSlMlUoVquPynHksJXdziVF/9Y2Y4r4avU4BOJz9VsRBwz+4E0teptm1p0DWkCy1q1mWhUO2xA/SVd9YWT2f5NZvwO18TiLu4AJhLGLrJCGMYyhfFsJEYKQ2k+oGk8+ppVow54NixXaVmY9VX5+JezVHlC4xCVpe3YsaM0dyZ6nz8/tzGpQCJGurjBRj+MlQuDXoBiwpR6rIygafr45NkLGGbgQIs8/NMwG9K2W5pMaUgkY0PD5POc54ljIS3pbeSKBMjf/GCx0qpmemBC+Hfi6L8liGG3ftrVAccVhGBEJWW0q5UKgHQyPCdOaV11qg7Qxcn8ETL6SItnJFerlVnyqoD81B4dBi51ov6NKfea7HLSjWAy6Q41VBOiBJQmTotYTwN/86DTWyMgTmzIAv8+qLHQQxiII68gTALW6c2gV9FzFY68imWusv2MXeHc0ZJuQhrQ+L4C3srRW2sPXUxvxVMoM5XoUfT34oooggGgpgTF+uIqiROmZPsYlirGGfGgnxQ4YB0vepZxywOVGGQL839GtvGvxLvpFD8cyazAR6ad5hjDm42NCVVm3NWKHKqcsjc0CItytOX+TaJxUbBltezexri1PGCCendSadBHyvqU+ZWMBg/EECwnJ6F+LLH+kSWF/GB/9p7iEbmr92PJtElEjxCIPawOkE2cr4krhdb4oCOWGXK7FGAHcNDfubRnZtGbQB6it5XiJmvhbJKJw+Nxbfg6UKu1plYEBcUBsfQGaausaQZTL9r4+nkbTwNFGzpeKFxP5AZ0tuM0vOVemLdn9BKB028QgQiVqxQJplAgA7dFoLyQ37D50EqnR1CmP71EAOJ8PC/BreyySFWq5q+yQdPp/SCJ38asB22KqsWXMBwqBAEjRL7TIzeVGQ1BJNziHZg/AlDfb+Quy+ne9rV+JgdIbcIQAAmPIko+1jGXaD4UCxrF1MqNOz9Rh7zpae5Tr49eM0P4HVC1Z2LhzR3TGM3X5aCCcVJarOLNmnZSshCPQYWlDRczsLT9Di0M8/H5oGWabea5ePECa+hMBBLKOi4YVijfvM94ecsK9KkBuGMNVzscxCSRudAnMJTK7sEDB+WdXYtI4i7MNlEqi7Llhs/FlqJtuEI4C5ahfI8Yu9IcLv6VuwOCsH2us+k0kNRvU+fTmDbJKNLLU+9yUraCTfnGAiFBBoAqyrNi9A6ZSGgMEIyFPdWuMRr/u8KKs9jq/7rEoGJJ+ZX5zslbNsEDA4sFY3kCpMlDOTuRyFBH9PABJdgDbtV/zOKRFW9jzQNhVWoz83iO4VrFdOHOogOvfPMAVz9AcutXtO6Ytetlx55Rjx5ZXj8AL2l9K4FJD08Bu8EPPl8kd01GkHRmZ9Agcm9oSVqzIIuqWBuMun/TUtpAA3n+dR9Mm0AaMC7cALiMcZO4mgWs8oyvCEitqyPPZ2F+T6Lzf5fN7ZGxHyHlSuggsweRzw8XSkflWPTFgaYOfeutncXFY7tZ2T/1AKmSbMTQUIZcev72iW0yGUe5nVpLxkGpyNzoAhGfsE3gA6z0oOefGcgoz18WdJTLc0537jwHmZV4+wMak8rRwQSbOemnEUo2GtrTMRBRbcUnYpzlZSPCv2xJGbc6053IdtND8j8lazmJPydxkYTxY5fFQORSAB0cxJKQPF9dVB+TeNKtZykrFALMLEgvnP6gJsy8sl+VoHqwhcUIEXjn0VB5jkrZpU06Cy9cao6jl9mkDZB7gi2/mvD9rsbqjZYrCwa2eK6CnjkBHnCvOtIkCjZpOihYK+izJSn64PHtooE+puB+04ZbR4VSP0Sqkgn/gu+49V7CDSWjipHnX2vME+fk3KbHYoRrAbEQwc8RPPlLQD274Sc0SgpRNIEy+5jp7oC7I0vn5lwb5L4D3x7G+jsedEpsJzqDK/u6BEpsNkQevDr+CE9I5NZUdtvwQGEGllPTfJTrOnabI8YwaUO1FP5s4emhL3NhLtc3h5NYlMIlhh2nOOWsVpU+oRxSpsfIbPPU/diRzoTA0Ys4Pa1BOAoNIIIAWZGMIPnYV6pan7UgihiuUjdURTulsB8tuWRH0mDMoJK6d9T990MRUe4y18T24Q+SqRafy+yPb1AlWo3f58qhRZe+pZfdwU39ldzrgsrAw8Jc+O7+06YTK4mm0ekrQ7+3A9YKNrjFU4Ps1VmpEJ/p6IztP4IBhJ91wufZK9s9yblwEqc1GhLdk3i9ljQadXO3su+e+MNMmd8uKSh1w5cXBHIU0HBDzQx76re1Zp4aFU4pU00J6ptwObw2Bt4XA/xn34G/+a40FAbbU0yt86C9MGPCPIeE5EmdN6jEu6yDZosBJtRj91/T6J9q6RACfttgj6YDem7LTMRJi8a1uSi0OYCtUh0oXzpG2N+bJtVyFLDG7ozTjB1qFUDHRBAdsDuogntIkft6BMFCDDtTTgBUYcLgp9dr+9nLQ712CTO4NHPVogjD9oQizCD8heCh8EgOfpATe93gzUGA8M2854tHj5e0Mtbz5wMWh+uV4biaOxEm9O8lH/LqUeQDSlj4t+WlB/Ei5ULSJ16ar8Z4CbnwHuheGI3A9GW9mMFYpPb9AVZBEuoKpPJmMoUMHB54tam+W4LeYxn8Raog1+vHV4fiZW1qXNWZuEmlqWev4ZOkVudw23lt6CUexTTVyJqYYtGUK3DW5GSE5cpJyg9xwVizkNGzS/8lgHcaMTNsDD9F5XcXuygmFooLQdXGJ9c83hx59ufVXLd4QlPZzMvA3dgKLrMO9QF0IcOw38+pEOOjgMlQ4Le8PLAyOoNsbn/ih1mhLkeEnANKTEGe0NeWzeaB9IM11dgLqjD6tCPRQXZTjk0RicFsQOZT0aNG6kF/599Uj0RR3PhEvETIfyXBL8vzdpc3/Oang8YciWEJYByeMZMBF1c63p8h52FOyCginxOmRQv1egLFT3sny7gaOLO2qHBv4JTYmBKjYO3RFiJqpzZ+CU828RPozvLybs3QQ/cweTchXMQAdkTgHhQNKlE/zp/fjm5uG0ZjwH6l4+cy0tjVSzUbdnGMxvl89UC11GgoODTahIbDgYXC+VDnb2jMxQqrBth9MKzQMQ39lrnCEYSvPrB92vUY+DG3m/XUTBwyRthgF6ZY1w7/7SyuTDXA/Ugu7+/lKmDfeP2bvaNOUI/z24YbvhxmPRw9jawvDC5QWPrkW9TfnBQACISFGuKbPBZdmG8XG9ncSxwwZWsc3cUpDFJ+NsbiaHWBdsUVb2pxgI2xVTYLjvoyhbGfTcRmE1LJO49ynZyh8er35+05lEEHtUWI+8n6rZCI9mrs/9kAYujw1Q5qR62CuVJ5XQ4VKqAG6PPplNteQXcH3eScroAWOXLSGFvq7R6+PZjmFsJhLoQAuhXYfFIqAFsdAxkeYyVzRUKU/m02JTTeo7e020ZCroSJxBQO7/Ovcq09pH/cadYWiSi8LdyL6Sip3A+Nt9sgSZPc2Dmi/pNv52qn/GPrmBDVjcR6pJqE376tru+orEaD9Phh9iXUN3T//7nxDPlQWsaE8OmG4fO491X83OuMid+amQq6MJjn9G7qRcY+ub5czEZfS2VXmgmv6+qmvE/mWflF5I45q1FiJI9gwZq44kRxgiy1sC3jL1w4iO6WuzaXPc1Nv+7eAo+oQPZBm6KDiboeY3n6+yQjYHd9pzLcRFqrmH4oreT23TxW2B5TloZuMoqFn8KHTLxreRceTki2D5u1KsV2h48Vr4RDSTtyYQPTYfjRh4NoSWUlkiE2qONFUGb8Ek8AoIjszEDkjOrk3BNuhyefsFqM1CWbkfzHAJrzRZNVqm/rlDCgX511rEaDCDBoiFih0UXqZNMdESHFDMZBJAM1o4NzLLjLIwUaaXOzysg6+uMiz8R9T/EniOcvtMutVQB20JoHSDhy1aPCdaSqyfrASmRehqk6Q2zeVHzYz39thQUmnOdhNiupP6PTjED11gKvz3no6GlQph3e677jf+fJTTsZj5gOPUH89BLAAbPaq/dOFtLWpEg96NRelIXFm3pTZ0z0zyCoC3B9EEcVGVfPiiI8ewTAMRVd+TYAYTGuGWzzSUYZXTQs6Mb6osCYhD2ICXCU9oJe5DHUePjlj/e25ysPeEaM57FkXo+zACmjIABGMfnP8VG8X6ykJKXSeYfpnDyqGdzqbcbVAn3ZTRmD6WSsPqIVB47/B3yIua0Yi2Kxx6KMQ5VvwxjEXeGyY/3b+KPLdoXNa43TTmyz543V+ckZAiyR/DWLKN5to1VAqFIECVFr8s3DokHILZTTcopQm8ybh8n2vPr2gN4TUrmEaZVlMtLVXLnbFl0nZCHRaSxVwFr0rAMdoQyyIfDP6JYCU7Q1n+k4LRXU+leqI32aQW35M3SGo0KtaniVX/ghID1mw=="/>
  <p:tag name="MEKKOXMLTAGS" val="1"/>
</p:tagLst>
</file>

<file path=ppt/tags/tag4.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WbzKYV21T/xr6wEPogTf1LGkYW5ikNpJn5UamyRc21jvGkcguZY5RUH0arRQZBiRCevNaFJbzLRgL+f5pamcNZ1goqbAdr56t6Lfmdd6MjqTMupX6DND/DsoovFIRMsUplC3PtMG3SfT8+AEsL3vlaWjqgq662V46o81UeciTzfhRzY/c0PUuugbAbJ/X5lLGNBbUO3aHoYfq7je+TI4mSemrsY4aLJ3dzliTbIL3CoE103HwatIVZaMEOCN9VdGiRBSam99rB6kbf78r1/UXVxe4fwmZlGRzBhnQC3rOfTBpsJyo/9OUtou0DwEWlz99kdDmy354d+VSZw/ZmNUMF0vEQBzuShRO2ET35YqvXb3xJ6aG1dU4mQevqoHdoV6QOMYvINr55aKhmanxCgVwdtKUDWFzMilProMX1IR7uDrkgp9SwQVPIWpn5rgZVyvyb8/kVlrvgesb5dqm7inDzY8HXTY3cjjbON3J+lchu0eWfzXnXEydki6rI1vGwBk0Jnmn4JjALeg1YxhrxQChRQRK4cz4icOdj0VamuFjoJ1S4ZMhrO1L6oI22y9WHeVrfBExH/pKgr7Ov9WthDUHjePLsbMamr+I+zq5wfBMcE0XflfWZ/6tyGsY8cv8xQXXBQOtSFRF2M91sbCjI2EAipkyFID+apbbPyeXCk5A2iuzl6CrIJpWhn4krOniYLhXb1xe2HPrW6vVjbnoJE8haDtJN+MR1iYMuLkYs/BZkdE4Cvm9BXSiqr5iBKK1tDGUiQCLksxrxgo7pOgGn0May/lQxhFS3DVxhyTP2SZPVzcHzxpPlJ8BtvGqsAEkYIYqBiAaZHwwhaZnISijtjpkH/uLy8k+ZpTGaKpM3UPmbmCHClc04hT+1Krey5n763A0vPduzaxhQ1JDaswc7XHm8Lrd4jEnfK1xdm1GfzuYM0yjGqrU8awuBuO/UI709HRi40fBpJOFJLVWh/6I+Lwh4GaH4jh/5wRVic2RXs2yyxIcaZSIQ6enus3x6fET4jzru2F3eTMfU8y70wPRwj9/P+AJo79HBgUJfGeFcuwMYmh+zUvryEQp9N5MRm/autS/f1+5jX7Fo3v3uF1vN0tChklQqQ/xz5H+CXr9VUGmJ3Fx9d2EuY/ZKSdfsh3FtQH4UJ5uLBQsakZWdzHgo2e9ilYCO2t/kW+nh/cRuDDOjVoY67OBwb93CVdM6WtzeKiRh0ByahtG2D1pxbyHdmPP+rxgSefy69SUPznu6w8bdHN1ZUKxv0eBP1vHHhLYHnqPowhOU2+tw7inj/EEdEiv7cOpgLQoIkXe+gPwKSygCqDLSZOQ6GOLFm76YInYy8Ou1421RtKKJRug7Fk/DiuNmxO+aXmSpmpIWC/l1AOJ8pc8Jztf5nhDcNp17aZ21UB4knThd0l9COq0IOFWcLQ6+eYg46YmCpG2OTvCjbPyit8UZBH8UmQGBwawhgDp2sOjq9nFBeGwPvBNDOZs6sWaxEhOdh/kAiJOttEyDSKzfTOKbLE5ieLAUFUBUX6HAg5t0MmI+5mptbB7fTVpy55jORKQxpOL+5lmDLdbHqZbJR2fsC3W41IV2eKm1j1AnqrjhymYUJ3d28AbEX5zY6iWgoG5ShjDXPRhKlmCmRBxlMa/U9Z/3uJ6XYa49c2I7TTQ7gRsMwmb5WFo1ZSz+fbGS0JFG9e0zQXj+AY1iRBwREZmkOKIIFsZGJyah+Oe77dqbh3ebSVuIMAvjQtIGaXhMCARrZO43CJWDTnSU470xGRkyyaeLgdGlcrVvmEpyDYuRdLLmffBFQwmmzvSifzkKSzIQ1qkGoAGlW+22eXqeBDpI7QVcBFK0dxOs/yhexyg/skpRB7wwJ/U69LoYe7ED8k7CfyYR6ZrEBou02TKtLgjrM3Y5d+xdR8WE0pYNhDOjRUE5tqo9gp+SKawWnjnuO6rGtzQlkXOAAmoP6SNjUmNWj8/MqFC0h9Yk8o8GYpSUjyZpBRwtohoOInQvg1pXEeVnOhn9K+KqeHuRZEfNuXdvamFJcYPyR0qRfuL/jRVJa42p1m6upfln8PVCa/AYYCwPEbyQ6sRdKAPmfxgYN7TldgiULUSKBOi109180hRdJF1R15LyMhrAE1bx5T6F7kEeAh8AMFb1ZySkNTTG/ytJ4+7cG3/H8w0+4sdREIbJ919DELQa4zgLPNuSNB817gaq67BDM5JLu4bd2fIWlroMoCJvIDe9GoV6EQQRs9Xl32BTXSZNh8/OMIy8iaFW06QuldnQ8R9X2ZSpi3bye7wXtY8P7DEh1fEL2kmD7umXIzxmhTE7iIylTZMepfJ4gUZ5uNfLo0q6B0QbmUucqZuOP0LT2CgFEDv4zz2Bj4Rsw0xE9t8pVxWAB8BpFr+nHrdTJmEc62brh538y2TYkphfhfzTUkO1QDW4GXtfWdx7Qyi/6IBBQ3R1QcdjSeYpkRLnRY3CaBy8MAfG/cB83tzbouC1gMhfzuKM6v0RLVixuG6lEd0nsRQSLb7j7uG/rZalYboIuGffonqsZbksEej/rrinFiLCbIZwau9JqlyD1+4u6zNspDAS+vRC8NWdHAYiEl9WthPy4o1dMoWesdbWm38bkI6GXMrkAQ6kdas/wF7urpRMv10fFjZLVRwHo8FcM8G+d3C23rHRMj78cNe/Fbx/AyMZDNhNbn2+W9YYxl2N8JIrHRMkpjzlvfEndvgbH5Mpf1SeX9BworNzSN0vgCK1ox/MQ0BxJaXePep2i9msprJE6JiuFt0/OA9cam5/h4bf6A0GxAOWoGuDAQTFSeLoeOgVQy8MCxMdP/P/bRVJWjiYFY6BHnd9NQBfktn/YsKZu0DDuavhCrKi5+yy2SnBKx4gg9iz7dgjMtqGEapexaCaWTfWKyJhT6rdetmM3C9G3QvfZtb9gGXT90aYmGRqzVwKOcrv8y5b8vyfbw6jvAKEAA2RDKO6HQKqZVGMLfIZMwuzHXEcPcMa7UaLUoJGGMEgsFcMTVtLeTHwRemTBaAFGMWj+OWXV0WgbEcPyAMo9i5ZizPZ0aOu5WSiD39IDngVBYCfleIZq5kg0TY43ytDX/Jwacuou7bTxdlpp5vTG5psHkja14aQ2whwTlkLMC+BdSMJQ/0XVr/17D4SymicLgHlORt9Tq/aCD3H12qSSlPThA3wLv8Hk+n93Xm2UvIt3K33J5NvqHvpqLno1ifofevwV87GsHHud38ZsPoY2Eabz32jBtRvM1PBGnlW+AD5Zp1X6BZ/88WJQ6WGTZnvO+MhinhZiTgYCApV5HVJKxnv52mFT5n8Ue8y5vEIddM08cM8EpPQk6G8WjaghNncqOddiB4A69OSzOmsJ2X+W4BrpFulLX6SG/BTHdYzM0yQrK1xzSS6u1n1Mo31gLNC8rVR0FtJd6f7acE35sJqA1iMo6dMS7X7G1yn0uKiEnnN0bHiTRgLsSy+U/vfhZA+Ps71zETve05v+4Rg/LCVF96Nq9P3ZE879oQK8LzOa9f3La33Y6G8fTWrYrP9wBStKSj893tfZbyv6cPSerfK2n0JWAP2IslyGwsYL3k7rwxgeyD4krHzS6kLoL9tBBI5ebJaaHzs0WY97zktnp858MM1kyoQKFVn/wcuNCb9D9LIKLXsAUEe5WKexgA7HmYctgUhVpeHtKkgdlKdRUJZZyACK+1nrWtTAZ/Lr0+RwK89c2sAMlOhJKNF9bPDZtlzBGqgdASjj0Eu/A2BPyPT+dWFLcTYW1CYXh9jGwcWGa7wt04WCOYHjDzvukq6QDs5q3Md+QJyGDT5fi74dQ6GHrFPWgpjOdg2I+BcJ+MKNSaXqbpzZZM2zeLpQO149006zeOTE0DDygByft52mo9gb13mb+xAFd37yItuZYlB3pHzBfFIAb77HWOG5OBGg6t9qe02GS0rD0AN5oXlJmxSvT3qPPHa2B4jOvma9vcuQgwbR55+k6nu1vFCDklNw2VOhXe/BcFrVGPe6RYbu8mRawGQhZ42qSIj9DVLsHFB1pczHlJ10uVR9S58udGo0ewyWCd05DOGvuoUT5yEvjkDP2zqkQrg7J8sesI4KVRfrOszCXj7NtK8aX3uNneIJKq8OimWIm0rpkOqgMcCMiwUzbLPxNlTHNVJ4+wNmEWaZyH/EmpWT3yVOVQ9fgXiXTn370T47BTt5/IsOc5n98O7gdTOoR5pCu91GohVXdqtpSjMHjbfNHNLSBbwXK92oee3H6AWieo3ymnFMRbuKFx9ExR7cfgmPFF79/PtMCn6cJgRwuduHZfzsna5x99+B/8HGab25tXzTEo4JSevzCjJp6kB9y8pXeunNznUIU1bjKcYxiqYRgKf4F3a+7RaJxRbtTXTsWdmegSpsA0UOtwnAoFCcaeaDHDZoXqiWoonRh0c+Shv2Kb0gNtCiAptq3L6JqKjl+u/7DddPeyYzc3Eb2LDkzcsyJt7i76eLj1PrdzoFpPkh8udQXU1wM8t2E4du4dV+LFBcy2S2o5KASmIFuHOD7pjSBzgEiOIbte41dBkI84FFhu0rdGCJy9RT0dTh2g5VlNLgvncwyeJNL8BLlOb8Jv1WiRrNUp2FmHN5IwJmo3PX5Hp866A3mJSDDGFpIb06lnxwI+fQjPnSZcLAGlY9MOXgjAC4vd1FkqWWOxi5MhqErtyhBs2ppc5cos2PSQ5e67YbpNxFPdKl27DVNhwS2bbIstme4+/5Co8orRGYTQMNIBjzofb/HfFH4AVVrepGfLKY2jPWiYSJ50F6EoP0cry6UK19gfCcmUtlDL/NbiDG+1JHQgVgXuxf8S+q7aiSOtAGV1jNt8KtmrKJmv59o3yrRxXf3h0DSOltDKHRe7dXjI+8HZ5kjO0FSNg6wLcsoKhJ8nuSBgpRPvhPX+bhLwXR5WBRy0Pae3VbIcfyaDOjEJ1fNqXoZ9WQ9Jpud9knU00DWHEdgh1J51lg9VGAjkJbQ6ORQlh7d1xEV8msaEWse23woKIITOXpoma0aQQnkTJp6AEtZnwtzp1SC28aD8QZNHH9ctQbbgsvwAoMIU25M4Sp9xZAouK7q+kUf/az8FrG4NOc6Niah1WKGc+Fo4wa56WyKeGKdZZHQ/cdntKojLqxdte0mQMBdYFTj7EUzVplROv76lNNzX2+oKofuBtlAqLWXt/inYQV90bjxNFJgJctUas91YTfgKgj0yoiHSKilmdAuG35iHOjMSrDB8I3MySEllNao392h/UdQ23kDitSOzPby+VZlylbpwt0gk1dY9JAaHT8SsBaKcIVncfdLV2n1Dg59tjAA/dV33CtBrYbQaiRseTRg9YgNgk/SV+027/JSxkCCvFCydaNHeZYQZ6sNQbBY6soh0sruJpuft+qBxeo16bwb1NW2lsp/ctL/QUpRlxMHtlwFAP9XUnnVnvksA48kU8jYZJaccijcI1dwriI6uqdqTaL7K1rFJzKySdWnEZkD9Krs30GP3iQ+Lxu31jw3aeXABaKOKnvoINmEr9AhRTChOQMluOAH7qIfnJCfuxpPMStfjdZkIbL6XxcQC08qAz4wDrh23GZwVw0WG6aQnlnECffQSIekUXXH5lq0Pk5p/UGE4QpCm6mH0ePVShJbSc+J8dBziq7IlWCfuHyVmMoLWTYsCWqfMGJJ9YH4Pu7xWWouSssMDsSL49Qy9zzQhLbWBlg28IGh+BOZhFRIwg1pzdPfWs/7Ie4hSLcOoAeERKfG1mqNy1w3U9CbsCT2n0ArRZLuHmYcB8uq85lmezW589vYsrZVgF7+VgLl4yQGhIkfLC+EVHXy02Yg83YpzVWtezOd6k0RKnf5Ad5U/G1u2dZqwjiByVQc5bF/tUe3oAGxnbMaUHrR26+WrIASm+ZCsYFHwqOyQ1Kf6kHbQsdbIcFXSy918ltSP4yaT0eASMHK6z2ba1iF0ESMtXCVCgEKTkKFw0aQ12OL4lE7u0epzUADOJpby5+77B+UHN9S0459SzmKw9MvZlXXQav4idM9l7AKdWaDY5c+25x3nPWsOqaEQbfyKxII4GPXr95tUF0ZxhELxOFoGl+3i4RKIlsvecyauA+jS99R3l7g9ZmJAiI/3louGRSc57bAvyOgXOP2N4xDibM1aIAW0MyMWwYpFBGmslJGnWp3+Cj68dEOlQa6/4j8cvX2qyJdSnKVAjFdzqBMHFB4V4/sGV7pZQgBW+LS2R2rnDfxtvKjnnpa4Zh7rn8TxByB7fG/G5qbUxmyCPJbpjzXCjosu2GyF7pjBaXJt2pdfL6LofpCHg5d/FcrsniS8SlzSOgfw76v9r232B/eTfA2fy/P3bTr81F99wRjvbf2D558BIRdjjToEZW6mYCMovAz/DSYqPy441yiV85+9L91Fq4Bvi4Jff72rJCy3roMMPgXtctB+6gaeKzSMZiLTf/GzpdydahSPp3I1avdkfGJeYMfjNag3ik05tC65DqG2wg1Zl6dIOozRQR6s9r/1r7HdXF1xGzxIjgosxXIxyi49qE+5S2H7hGRDmFZ9Xm25FOgx6fCA575L1nGG/BtCFSFlrhfR4CRWyQuowG92PO+LhhylL6HmhztGv38dCWFbOmpQZ1wwtdD1iJdmf8Ao9LtkcRzx0Q6Dh/xrpbQ7xGyDNyhPFBjT2+fuTKQgMAqz+YiXGSeRdqlTJz6oNX4/Sv94sTEkR06MoI3fdWtFNBSICRflYqP5yxlqDP7tFN5NEXT/zKs2fr5jrTMzVpnpw+1gGWw/ouL+qu/esqe7/bLzatUYERBXcHqz2b5mhgvdp4/vc1TW2oOu35FpB77H8rU2NES1t22J5jzqRSiRPJPYjV8RyFNO45NjRgKUjx2THY0cdGTVJ+P9eBrQvSKVXKu5PK22a4+JsTj0WJerzjF6pKoFgVLWP+dCz7XrZPMFwhqdTxNTD7KD82GnYv3ZQIoAqWmST3YG+A2C2+D3SZbC1JZsjEEfeS1q/OsNXviexG5g3nwHUTal4yEjx2kxI39qTEsensZy8Vi5TXBWjqMrLhDLENMaNrjxJ1mfNCWUhhZHzh3mzB6B+/pmTTQuPqMpGlV1dFwFtEllZtJBvDPaUuOluCdEw57nitVc9kFGkhfSu0L06Ahcsb8RfWsmLZiCtUEFSwbkRpqGwpVfLca5YYe7essPukHMslc6yqxEbB3+WynalPdh6PfnvHysTyFq0C/SrmILbBDknCtWG9y5VMksrWBWD5h7tarvdJ9dmUYrrG9Tr+Qt+aTZQFsG8qkMWT0zTst9XQIUSKH2VXzBxy/GwL7bjOTK/z4VT2/HHkvCDlcZp5ii/pYRp/j9YOv9KK+tU8KYik1VvOKyBGAtFylqC0yKR3e9jTn0BRU0T5url1Qk7Lg1hZbwcJZO5OWiSvMu+J+c5tMv0L51DQsPo2Kba0g+UjPVFBOqoCIqQ2Q1AG6ahEz2ouG9qT0pVuF8geSoMyNriTw1q97gjmCphLqaSR2pnKT8pB1YL2PHhz1COiY28gpGTdWYNYpa/VKme34a3rZTqeqRvr7Y/nG3GUBFMaCyNQfQPF3SkBb1lsP0tzcJOwplHA/JpKA9X5YO9udWD7ux4INtEI0RTa943aSpSfMAcZhiqBLjNkX3jSRUrPWzd3b2PfW0xHgUa+cy+/xzoTC1s8RcXtRlirdtgW/RrnslcovbBUkg7PjGqs2w+QEoal+ExVPX03Oa9u+Q1vRRpeUY7BDAVdL507L3DRGvddIcOjmyr6/JpS7n36TSkkEG2Q+kjgNMsuJ122jE2lmr6efvQl3UVaNBqd6t6I2ka92iIcovlUX+Rw5LhWBBYSPho/OxNuCJYFcW4nZdM2Qy7AhF3ii7yBb6dKU1wSKvi/rvgnuMRpqZVIzQb2Npjrw4xKkGk12IDZ6DVEjr8ErN7ZLQp0RDj+fWEBwzmKFSq0ny5K7iEShLQPQjWDV9F/7h6xtXC+g8G2KX42ItBW2OEDc2xxbr52qO/1YXnQ4moBIsyTigvSkLSsANbs9KAKjpmMIywUlgrVcsRD6d7teiOlDCqRUlP0GqOzwvJPGw5GfaSSA+CLpDvs0zeARX4DaY5/o3AqOOk8J46Isfg0goRgU+DwDizIwxh7nEUcDhmhf06YHC74f8iPsPw1iwqTP5o7fJiWnZL+vewKjYRq8jr3E0E/ymAwPk7aoKO6olKjiV+vB+v3UpoDeZSy8a+EKNlkYaTb2BVnDHWaFOJ9CDZO+OWZkzwSrBvn/vaEJ9yfZ1aXXD8vAaMM/pkT4QPjrW/GVNMKJr57iodXmZL5b9mKdf9smtMuW9Voq9OrvLKoIqfSVBB5V/fKUoXPz9WLZqU8BFaWQ/G6r+MLPZpLbHWOCAdBT+FligUXpVfQJsjFiDQB/XgHFXbGK4h2//jBpZCQ4e/BctT/SPM+Gf9ERFANhg9GYzACosHDsBUqAEryzkLYUMvYdfZZnZNOkJ2vwS3NrYM/nUjVlQORUIUrbzC8N99BVfnlMTakGU8/d189ifsuZvOBZavuc3/qa5HVTlhQaYPvrN6cA066aYv4JgpOeFJ9RuI0UKxcsnV4KABdpapOwo3DjU8/gCHZ9xGlfMYCOtcdXregc7+Alst8ipbsH7fgATVooZQgAnDbz+QgDjwn9P59/l6DvXX4x7qOwivXMy/fnEEt9+u+EweVgqDKoog+WkgRa+GysbpTroZ87+Sa4/N4OqyLDML57x9Wznc5WkWo91m5PWQPwqyYEAbR1yve4R5lxzws7kU4VyeU16MVm/ImzlCJZ2kTjGeUT2bzEjw7+4EaEB5SwSoPUuU0+zzNI35JZfXibtFIDhi/JUOib+Pb8suql8LCAl/o4I0cgbkjk+Ia4goJMyTcERnWxVJpExLu9v/YDkoYaespyVwFKAGtZnirkrGMTa9K6JrG+E3TkT1A6t0cG9E1euUGLEL7rr04y2DYGqnbgzH+uUFvvPOS0anEoQ4wlgULgxNRWNuwXihUNsbBAY17TyYmZkEVUDtYB5mUArFDKtIfAad8NlKWcIsFRIrGA1SQEovC3T5ufsO62lqHsGhPpx9Owc9hjYYkzHs0UQq4jHY6ldT+n6s8/iX0iWS42Ubx7gO05xif7p9WfTAXmrrdGdcFY+KSyze2acAvYcT3kZHGUKmvn2kCiUBVHz0kGGM50oforfRMDLmdMmxBAVII6a+sl63b9GXXf/hTHYryyedJ8JJLfSRybRawCMDmkUUuUNupswTEcYHEVRn7yViXB0ZGxnicu8lqyXlMI5PS2Z68jDvCPpgbOsP5DpmWp1HucBZGgbhZZM0bh2BneXZuBLYe7gwnbI1PETCsbPRjjwzeRUt+Y1kL+mHq1TspfH/vWAZ22i13iQml0l/NQNgJrN5HjHA8PEYfO8iOIn3+t1a+0Mq3cc1z5A+3BT5gQYzaiTTDQ75ggxWilyyiIWh9vRgb/FZz4tt48RGtweFGPES1P397ykq7aUDwFbGqMlMYLbCRrRkmUhwT9dZPhMUq9HzsRrWs5xSnqVGXlro1GMiJzUT9+l2gChJwm9hYmi5CLa1EmLMOs5ctka0xs6O9Iu+3/e1y3YK3ywVjTlKPbQdDYd0be3BS9GjIFWtiDF9cKjAFLSlgzaKXDSS2Gd7c+iWtNYmcxW0g4+9TQe6nY1w575tLPZFpTXX5iXbCj/orHQZOuEexG468BbsvPAIIlOpL0t67vjI3QfdBqYlCfMLNyJ89KoWfbJ7Z0UgFv1c+usYOLImMriVCXEtWd3SqYtf86t43uUp6YeUkab6VOGDyCaaAprIrfpgshSrkH5g3DDrm5svX6a6XHnMMOo+0Tu3hCd9+jpRGqehmnVemuALG5sWGE7EDl75mdZUQ5dz8maBRtD4uLm/9oWKKUkPmG4fotzVrwbvsXL81hMxrRxzDdNVi52iugxBRYPNXtaAygmExyIZ7gtd8/A2Ccdc60IauLvMnCIrONGcFAM1gmtmD9DSOsG3Y32BikmwgQGJd3GQ5w9S7UVtKZEJn+UMLnqANG/VKhQbw10MbfWFGCKuHk6SIuh8TF/EV2ldBNv5Ent3nzG7HxMvw7uyl42f73i3FihKLX+j1gcUsqBICWahO4gYFF/Ukr8OxSTIt22EhrnGoVwJ0f3ldqEXfKBx8bXK6u1jPv0Yna6PEoV6eT1Qm1IcFQ3dLSvMP14fXDNAyT4ybZrDktUNQUc5tr8q7inFRlCnpdEQtdKLs4Yg3khKczfsqv7jOtcdx4P2jUHfOSL1+Z8MbHBoC9OsY7tpI1Y2FbExse4R7rR659dEF649DVZ1SmmlT6wlQ1Li9rYPOt6CiCHfB+p1k0DoredfIyjwaYOBZ2r+55+YQgsFseosZMKhwLWwg378O6Z6alNknfeLHmIydzHdC1xLh6xYVB+66xQscqmZXCxiVULKY5JiejtkFrTSghU3S0guix4TTs5JkYxY7Fz8p18CJxaWu/YR019w1hdarJNVmtgtSEZpUBKWClRxd/wk6qmyWgC0O8jtLbNihOgKWY/3HQ8SUkscZxmRicqlU0TdyBHuxNnrKTEPIjlL2IYk7EAjtfXYHJjxjWXTI/03FGp948xicbW+6LP2ffXfgOqAGuFxqyTAKY68dT9lk+iLc/ARTlm5jQq6s0rfWIhA5T4rSSUnzd7cz9xW+xrqDJlFYx0mxbWaVh1/Qu410vw9GZQqe+PiBuSFLKZkm1gdtte1wCzmjdFLI8QNGkNF+x8DGJxYaLEMmuWQ4mfai8dD9cMA3WpCFZMN8zvZJyQGf0dOUgI0L1pxgtAUlSnVbx+FvISRkxnrdUxvTucYRIne9BxcgHoQ2sHgbxP9Wq6kdgZfylKZxTxAsaXWE5M6sy2clviCYLz0i52UJs4rO25cyjAe6BPZZMiPZfg6fOHXlHfKXA5cdye7cGO42Dxfjjuy4rA51cIGrB8w3qKxL0fy+4HErq/LVPY5Az6rdjZuYQZOCT0ycQd58Dl1Ybhej3SoLJF1SFjGgxZs9QMHScGCpEImPhvfTwN2HEMChYKm9AWpiAF28uh4zCUInZ08bA1G6MQ5z5DvgYZZG2mfAK3l6fHsga+L7+pL2HKHpRS4fFrZXWwfwn4uaU+pD4N0eeoGy25U+nPbB9tpr8VibnjpaRFt2yLSSSUGD4zn79xnGVbU4EuIBPXQBtyog9kynYC1to3s5piEZU/SGqy1dbp12fEMTA8d+bnY8rS+l5pp25dLHNVFwJCNrvVyCpHScZViLh0CoTAf/ZOrx5r9v99Dyfu+Gnoh1gbgW/MakPKsOPGC0BN7BUctOFaO0/Q2/0jYJPqQSq8xael9r/HNJBUBls5sFbKWDz0KwW5pOJU+JEWxU1sfrrrVZYC4x6zuX/KJJ6f942DyxDkfhTEJGAw6N2hKl4pu7w7AzbF1XJc6+Ry06M5puBpOrO+TfaT8CXrbituT8ED9V86wkGk2PWZ6RevuxSoW8P1wzJ4Uss893o0n4MQRWDTAtabayI6dMXV1IKUrXtHDcHbNvTA2PoIohDv6NhR1pKAI6FHJeRMh/hk/J8CFsAPslGJ/KS7xNujlzWhW1290RgiS0kmJeLQcqHgSMl4nqvAucsk3RUMUhW0PjN1OuU6vq+gfQIGzkcYPvEozIQZrjuQ5foxl+kEtnpz8tHf6H1KilIVIH7B2WkdVRYQ5XBZVwlqDTSkSw4+ntWCIWFyX3OKpxs3qYCqKINVsqX+TB+qPysyREF/U8fOVDi7ekRo5RXaURVuRYhLaLHMG+F+i34MElRosQnD7MfuMh9eJ/69zAm8F+vfhbZLnTL7UKDeuuWa/19hqHFcS1TguBI7p0sl7vHrd+a4Gs6UFJIUOKhIDfuGnHw+wPj8axKDEmAzaxMqq3hAIee0tLPuLLLsOEN73VflIIwQ4SS6Z7+kcvYjrQo2daZ/gJsducKEeehEjqTlr6NPIDE1az3XSc1u+226pYWLWH8WULLJdaJHd9mkGNWs5c1Uqk/s8Rb9v7AiRxeP8ilVbKzE9W7zvLxmrsJXPdvReOL9YsMYIaBdX4ALhR9q3o6LmMqELaSM7GkwTsZ3EMvLIsxDEcbo95sgSh2et1w6K1NFGi3pfnmVTIL9BvdTEE+bOW023+kTSEsZTzFy/KuikRe+kP/J2g6WobqW22zHSR+Lgbit11FvkGRJcZvP1VMJWthVn3615W54etPkApyw3fTycEj7Od1cnIvADXhSpm1sAwMxbOcsrZDvBrXoShujanOCn9qE/M1UDEWvTh5++9UxF6/sQ1JllfoODTxPunbIpJ4fw2IT4sMUGUV2dgzX/i2Ge9fCL8A5D3kQM4My8qVTQA8rdKgv+CqTvRz1SP5brcrf3AnLUhHV6lGfr3loK729ixSy6xBUaU07zjdLTfOmmLSITN4YvXht7YjrQ2rjc2a/z6J5jTXJhzY7B/NY8b3FOyLbzWnt3h7aeYFl1nPcCRQhZPK1PL2xQ0ncBh9HCePdMyKXVpXWAeG+gq1S4DIGhXOO0A8QDlsh6OwsszJ/q2PHbJXnzzXc9TDnxx39QXBb0HhDPTwDA+gs1TbCSx5RMxUy6zK2GGSJvnseMnmTMPIbCXxtKvinh98XkaZ7Rr5Hw40kDjQLO+7HLhthetJe/zCX64QUGLzHLlEmDVgIhrhyEXk9LIu7g5Hd0g/ik+wfn5J7em6iquGTj1ojk8/9H1fOBD09YkEWbrKVszLHzZ+xwN0pTci1QVNS7kAu3WyJTlFKmghfN9woz0o1R+xVRHJVrCe2CoykTKXBFde5xMB3KZbNiJrZaktzPWrbReIAECl9hfsKHPD+rVwzUx94axamihqzB6aWhev7Bt2ZqPsHenBaANdPQh3HXthiIkN3mPS48UH9VK7OvuuUIbq5kb32NR7yX9K/rav3+KWNwelMscJy7WBL3mpfjF1lbRKoZ9n7Iq1uIjAht8wE7kogAG/nTLg1vd6GB1FtJbSxcdkGaA65dJ1egIAveOQFmwnk2puj1yt0K07B94YirZPta9pKCmz3cvdm4PRTTZMXcW94Nd1jBBH/uN49Tilrwf/0nLXaWpP88Qez/4ETlSw1a995iuAYHjSUhhEJuzDw6RQVvsVpvD9q4mQMSm5qqvNh/VWQALIYXNAVXaqxj8fIwiM98SKgWqTIdZwy7S6GJNK+DiZoE/Cdr+sAuGcBcVA/5GZe4sq1pFhPjeDNSBAXwoy98r8eegz2kan/+4tAffmaWBVgu+ufJr1rdzoGYrh9W/rw5fS1w03lpY+qh59CZMD7m2CZr2RzVi16Eo3reZFiHCTq5UL+baXNipFY528bEecANy1N6U9yVXcoRVhGBLRemvvLBsdXFX5xyNEKXueP3hIhtG/rLd8ASOSFykSW0+EhRNGv5bNGsKXdptUh3WaGCdCQ4V851uCwT2yemyOHSMrk0z1ezx8m1URbfN0CwBIoJqrFZE/BsxjHKCc+NzQFnJysltRF7ShceYe8rnAvfwFLcWZotggGop1cc7nJGvpYJfl3dDr8HGQBmRKR2F5q985NvPa47cog7ibgeABTe9xOf2vxnepmy5GjJgV+tt847L4paU0fInATriWy6z+C1XG3F1fDhV1KIEuZdty1d0nM/NEiHjkySEnEAikZgs2FKaqYwqhuz3UIH+upnRczC8QyTNo7XK2J9Bicf49uy3otGV0HO5BhUQzDBSK9mX5csB2VhEo99WBK24y0ZwgDSXHlVEqK9q6e8s6HIlL0KP7YBiOHxAgzl9atygTV2Vf77fLtVAj3oov+pB6I73VQlpqjx6sFoQqxZjHxCnZ+qcSLZk7mIv0XNQtfcCOxB7FcjvLzVgaBKRbLmtgpRvTuuAvKIuKwv3mwofSnLacnKpzjI+OJIBcaSO2C+MQdqW3eOGoi9m0Gy+zFL3/ZzQHk7h+Aqz+hk/QF9ePDUU0i0MI2ZHQ5T8A02PwfNVLtfHew5k99k5ZbgEhagtYn9Er8LFnY4IBs9NgfILhNK5MLmMOnMMh3jgspvNTNJ2Bk1Yg49ELvYyIdAKui/gHwyiEUmH2k99nzMty7lSaL190BScWV13snRo2mPvuLveP9Q4HglEVwarj/nwuICkcyw8kl9Tkdn8i4v0Xec8d7iNi1+QF/RwUhEhHEKcJtfB4YbuHdp2liq0JQQM7TpAUbDw3IvtVwFWajfHawLNV1wFxQtPJb19PvAQJn7WNdJJQGaYTunE5/k0GAgwe1nyj7VVYy3M9FIinURaNbMcSaexGf7mYnuxOlPF53Ms18vU5nD1J2ZNdgAb/fZ3LyByODXiHOk6NozPpcRX3ZqtUUpqfvucPUgtJ+qoPZ3E98ODGwzLjEQnDO2OghHWmV+rEAtsMdLmmy76ZMyoDHNjq8+lFdGLtqf0I33dmqOg7AWaqk0jVq4ckxFOIv5aofTNBmd2Ux1q5CokO2g/q6iFi/0Ro6LjM1quoIKgLkpmqp3Bi5qGv7iRnOqzuZpedMIJ5QWOhWiIeDN7ffb1+qvu+GuBRYkI+T0fNQuMS+d4Z3TBxDnlBvJWnKqtEaQ39fnsO0suoaOvfISoMJicaaPFdsF7SNAO4PFb0XMiXKe/JuyYXYPPIDK5UUklTM7t3/rzGO94qp45j3IoNA3DeSF38qu9vF6FjYVi9rjY3x/kwI0WvD6kedaa8taVc9IvQMtDTlz1wsLatv7LUKOXgXlIhHWTYADNrDVcwzFlhPwSOAUFwon0+83pJtyMJa4pHxtgJWC3hZnRJsKIASxIxKhU2A+shUunzcMzuD47B2Fa+xK7Ete7pPZwk3p3HW5cKG7eTVoSJAkpkMib9X8UqVoxuO23fZfXVL3E+abRkt3xoZ5JXcm7yOWnhqjzEFQ8KfJHU9SC+FXhxfGtaLvrC8f5/IDp0xMGiV5+BKnAqTT8E5pUWpmigT9nKdmbO59Dv0BSD/8G6Kydgpcfx5ur8BKkUw0CUPQmTDxXRdGBmrC19uWJXgxOrHjHEIqZCQeZMOPwwJ+CZDFhNKaRPaN5dHMUBJlxaFMneXrU4cc9OqdFHcXEtILIAntCG7xrzD4ce2YJp4PlF2pJIMGeIo8X7gZEzS/7yF/iwPLNfyAOPQWv1bRsm9YSojEPgpmxeEIvtZDQIR1oYsUe4XJ9zQD5d9oDTOwLBi1wgocIYnNZRq3aaqqs1KrkmTZwm3ZG/cjjAgQklMGpUX6QhlZreiivdFm4ULO3uzc06onj8PLoqj4ORmbHK86o+PXEr3k9+lWscwoH6+sQ4xMloNlfUZMF3dzekMAhzN2DxVCXCgUDLfPgOrj9OHqOGaspc44oxIVxn2/YN1d7jymmv3Tzylhn4L1hOocAw4oPtOLd/TBpyQEbqUT8u8qySTStYU3Kc8jEBy4gK6SC6w5TyToZk387jh7BRo/+uhWoLkKEeA1JNkB0p8b5tGE3E0f1bEwf1BPsTW5I61F8lrZQvLN5TOpWtJ2wwhosTwItIcpskWNJC1Lxt43E8gfxiYK22e+Tgo6K5iimAWC1iHhEywoBKx9Kn+oo5PJpORYL9J/vEGumuVB1Ivf1/j7m4XFvtqnSaV0Aipu2Guw4t4N0qoMif6en5EqTiqiIUw+Q51WT+AIDKvhBrML5gAB0gjCYpdgysoKeAgK/grjEEnOiui4eTZ0QUXFCQ6dDo+0p4YNHQpjUalh8PE/Q+nCanprksfjhzY84hpJerqe2GGbVGiYDDP4UEygRb5kGNL6v4RPkiNxzR5I1E8FV8iTInGaixL5/IpO9Tdk0/ThvF4jxaUzKJS2dR4AeZmDp/yoJRvgco2/4UHDR6mBS2chVO1JT6AIHE4wB66+Y+P1L8o+Y5lJWXJ2KMHuXbMwWL3YH/lTwhJWE7dAg6pPSJ57ZvQwulfGFgOQuhZ7pPGPJ4sw3Dyi0n53CMPZiwAilZzPvZI0OBWsgcqD74F8a+MpPlspEomknzu1r6zWQN+c3Oha/p0sm5661l/EijXswys3od/ex4aC0nkk4UTK00GZpsKkIRMPwRKe+kq5V2DSvCjvi+hTG+7b21/lajbF1EjuQqLOxQQvoYCMxjhfWqxfi7fKXkBzTm9hJLztPGS5X3m+ytwR4WczMGeYsQLpP6aW1CdsKgT9u444FAHOXH/y/X1ycWujnZl55vhCCSmDhxcumdxFDip+nrgW/l/ewOAQ23Ewb/ylLBEnZuxJ1At3SyBp6qajwoWppKXeE7vi1YqYINkZa874TcNc99QqyW3V/K8SNwnp5rwuZ15peSKhW0tXnFIUvgkvU5r4NBFOEEW2HLy0YMZYKbkeaBuYjkWxbuz7vpE5LcH6sJ58992QM+ikQeucDONhD4OV/gd8HMYBYMoKvq0g5Ph7LOpQgeafZEZd2nsrk9cYiIjC1/nlnpqmFGgyBdRt/kov3aVc4LzVJcRLyceBn14/w4C0QfffsmHdfVUKEUSZsHxsxr5TwJj+1GkgMmdK28uNi+YBYAw5tvYsitobaIRquOs+AIsJ14tqTM29MkWZQvRXqRxUbgrGuGVskDPN5d/H1iH2ojhMH4MpZnKA/dd4zA6qbzo6gFVL3OhXYDs6uSj+31f0YgaAti2vMsnhEwvESPQMLg7Nw5CGE7DMMdvhuqzTXAd4z1WGUAKbTRkelQZo0dEn8xZm/11iy+/jNsNAqq6uvgkMSo6YXH/QA3qaMXNYkm8W9BszmcAMxliEBWpMMP+t+w0xC80X+x4wj73XcyUmS9IPNfqiF/pYQ/+tL/g/fKihKedCsM0HJ03yvYRV91GzncCtQhWO5M7naVJ838YlyL/lj3h36YBJaPlclCeKzoI/n8zoyvVtfYUhJOdJpYFeUkbLGVY7cUNq1GIX45wuaRk2jsWPVzM/VsNdyAiC2us0jBeb4fW3a9lBeuhU2XKZkzFxLA/5s11GwEItkJzibsh49I9K+Q5AmE3l6xYbHch4DLt7G9+2LwJjZOqCfF/eDwxvn8a21hckkADr8IXaHHFHtUpfKLV4KKZKvzIbrS8TJf6tRGqgSB8D59Y2Af+waeOkjAMlP6teUWM9DoOmJ/v5hv8jxQhmMPxijzyE7GWC9GSUtZyT3REln/+3A7+1VlvTayjn2pndlJ8Qv1d877hHK3b5xNp4JOQ0COIerWY5h6C2Dcee47e6EcjoNy8zdcFjYBVs0B8K335GANHEvoYaVZ+PiixxoJ4m5FWPb3lh9K22eRIKi4ikoqpBc9vhDhc8I/rriPTyIf66s8EqPsq2SOa0sEJtU3Z849riO4IbrQ42ozpV1vdGfCw9Mj7q58i9mms1XN0xAD9lqOLJtClBW8H4wProDyfjPmYjr3raNKEE3MnCTRHs2inx3/Oepk/EagE3I0EJzBzb4vHkqSMzC/9Q9JpxBCnieLb1LSOALJsLm8h0iS4e6TIBGtulC9m6sKKzyAZhcsBcPssCtTdp9pBpHgaym4KYAzOnen91RR1jpt763HwivHfj157QQu0mVoSi1joVJxOTO/d6GZoW6IyPtzKgo7Szr5cj0i7iT1+G32tlJ9Y/bJ7sUYo65HBP0g9qhMtAXxSM3ZlDkwOPfPCiqqD1VqEJ/TV68Rdv/IXY2fOU+7T91OTkoCk08jDiNGV7KO3/Xs+K1ooRuALK+3mFLAjBa833sCHjwSm2T+PnYQVQq6TM55ix+VJ7jn0gZjY98gIIKk0Z7ZxYHwUNicQPc8zkb6+0Xl4M7zGHfz7GZZj4Quif00Yi7QcIELu76vquhX5J2152XttSwTsVqGVozDFV8xwCB8M2Htl2Wr8L7KZXFH14wK7BDLuLGhCDLU7+5Ii13oG60vHsX+B9XfJXHymTj7KjSPLqTC0x7RsDV3qUCva9SQvktXnskEBdxmQvvXV3q1/Ldj3GywZPReop0JeA0nYPkN2+wp4eI4nGitXerTHJ/xJLVTChE17v7BN0pEeWw8rk0ieKRu27iOIr01QfbQIcmEKoYeBCx6YMyTtq2XifFRrtaeD28HVsDsOxlUag5fgzRfu4NV3UPADFsjTITEiJNKEfvfUKhcJT366E09NlwW/Nb9jo9GCRdQrPCWOMXsKHLuWIeZLtSNJTDj564y0hMRrmKe/fQrt9+GZJMJoO453GXeKVsh4+o77Uxe3LFJmQD0XhPFavn6ptAZAfjpttZ7ctvnu9Hf+zYWvch/3Df29zYqJhvEf9OaQLuBeAAHRhoaMEL7uvVvlpoc4WREJREh8f4sz+XvZzHcxWNU13xRZlOrFI0pAPYGVG3KsKr1XRRa34HhI9C3Tmoih0qFSENbmoFhx4JoczFrRHKkoo17Zp9bdyg0rsoZrwGB1uJQVN86OM2eJ/MKzUWo8WDXKN5lpmIyuIzI0jzTA1lRCnMoUJaykV+EnwFN8x3zlvXZ7ZiQ4nKuQZd72jYC2Szv+5TR3qGOAY/n+Aakk1MGZGkGYNn7LRm757Jaeoji+Y0KLA0SKk4pfDPzstskuZB+Hn107D67ob3Sz2fHbN7+Fe0nwuJxR+Pb8D9P7FUwUHX9/duJZsFQ0nUJIv5X1W/HLw27j6czm7dKzZZqPAzlp8BXZwL2MOEp7W7spRCJvIh21KOItjRHulMJgtS5z+uqGycH/+hnAjT/SmYxz8NxAez12upTxMgkrtN4skPgXWSgxqweDGFOJ0ponI92p3Gbd5HfOiVnh5u9844R4GBLn4neTCIoMYqOLB0VzDBSlBFqeoeehNvCwqyQZN949yldxZMiYGCUyEb+bV53TLVnNULj7VhorB8cAp+C5O+O+6GZHfTCe9ioMAy8tiaAyqp10fUO0Xs3x4a8r+/l6MvOpjUT8Qyg1glyr3NrbY4k/MO40fpf2GWA/3b81Rre1poJcHvvdukYZPSwebpWp57VNF5yvFD5C1/vwUCaBO5MrK6Ik8DhDqd67OlqQ/IJyzBsjh18vLqQT3F3TPfParX22NlOCuQQURbP6uIn7a2ctwJmgTIDt2QCKUX0uu+iEYg5u4Znp1eWDsG4J2AdrwTPRZop2Zs6BYTsGj6TGJ3/RX/Rv1UMr3cmJWSLg7dNYgzcE6m2Y/FKWdxnxiQpNYc9IAH1R8tQaT139zqeA6rsMbk8rCSr/aqnPFqASRILE1VAX5F4TX1H1jO6kfzk6w6CIQCe/dR/ZpVGD4MC3DVx4CwDyFaXg1Pwcgj9PiQXKbMVbXb/YI5/3WbmlxT2VHq42es0nQOcXnEVpJi0X8ce2/VcoyKSfKIxj2vWZhDGYQtJYmYYyp/zJoVC9WILOid49j+HIWfzU72aCj8Ld3Z0ieqnMUMkoo+yaQ0CAfVWJf7Y1UJ0o0wnSY1Dw8ZbvBaohlvc+QL5OsGXleYfyoUK1F3n6d/2LWmifnEh0aX8CHf/OHDZxE1PB0uWBshCW5iOUbNRKXgaiv4wyRsNGEdS62JRSVlF/9BbUjn4YFQNNAP6aDOZ4g1cS1zM8gqKxTqir5fP8Y5EhfQ9DOLh7KtXbGUbE7ydeEjf3XHdRIvq+Hc5wnQtamTsPbHlnZhNEnsPzIF8QpgBhEdezwj5ppJ15kzINiXa1wL5ChAKyfeJ/B95zNkI9T/bn+hF0vtLvQQDw1P3AGx3+qwU3nEGR0x2kPEy4A9nsk276g/m20O6RoBA2tSIz8TDVyYHKLKTJMf6+eFdo7aN/JFaOLcU6KZZUKz6J38uiXy3w1Pjx6KnUB6jwm7VY7KMnK1QsDqYQfluLr5JMYpgTizr7e6GSI2xLmrkbIfezu+CiaeGsxE1kHJx8CGcUWSOVcFsaM1lUD0UHqg89nIrKL7QgPDbz2fnB+n+Oc6GSyaFLiQ8A7DOx0ZhGEtU5CKDWnm9HjUKV3nII2cCvR9Nt1LmoTKflg+6xj72hEJcpZ8y8e909WIkwJInejQjuDhGURuolGCjShyDZij/w0RzfDZEPQsKCOgqts+9dMPe0fAD5KtIA8RMFi1I7RNweeQr2RMuFd3n3BR3k0gHkQT1AIq0Oq6IHH9QPkHPzOpm5lQqOA6DN9sbVwE1OvQX1H/u2SiXnmNeLnCn2riHrtI3M2PlpaPwa0qkU9W4SVb3QepuiFMn55MTUnViROHiDKdDfvD9aRKDYO9rtWB9vCEKAyuwHKXFRJVFWJP7vPFP7T6nkDWaBgj8q0pS11QKnuWMooMrc3CFieDR1JCXmK5/ID6T80eU7gMHr9BHj/+xej0CzE/ITE+JlIFnVY8PFzj/7+yMJH0zoNIR6ygSarmWB0Hdf/XHci5NOCEioGYDlGmdvtT2LAHH4UdxVL5n0g073U0gOu2FcmfYGqR+azXCfMaAN7nfh73GwViXA300r6+s/YjyYdIwOS3KvRoDyAOBHdhbBAOi/bRnHH816gFixTQVqfqTNDUnEZwJV7/VvISSZULqkgI+bvNGRx+9VcIZ1/1i/0G54yKiH1sUYVdc5mN8Axhs6+w/4oBsE40aB/Ji4PvzebwB1WAmiPa2LZ/euIDmu9wIZwB8AOqg1wWGgB3RnHsMBpgIS7fNQcwDty9AGtK85EtpA+Vg2Bo/7olNTIf6d2m6PCigdsxEW5w1sPzB0+ne7x1l8Zr7+Aki6j+3TjFC8FB5uPAZqCe00CP+zytfQ+yKS8mudE3RxdwosUW8oCaS8tvF6OiV4f2fQ2086Dy4Y+cJtbbJ/dJ6CppWRKBbEAP3j5zGPAaCuEmydlIxC8ODKRRDkcJvfhXo0tArva0RrXbhuTW5hzWO7V4Zcvvs5PABN22B0OqfTMckwHwH1eBSTMu4/YOdn3hKHen1MHFUZVnNGNzdvR9D5t6QT/M/YXzqwMLD3yRjCowTCeKo4q8lireNtnKqo9KtTaHEsLYvl7aBQnHlawX9QMDR05kfdeMBNysIyreB0+YVj93/4UFEH3KaR0fPKJ07xBYo3KoTOUkJe2/0Yy2ll8neYalI7+hEHaxEw27c2v65KJ9NNC+eTt8F2spPWYzOuZRNnjPOCLP1+HJLM8cm9OF3QETAI769WHnn4Wc9NY5/TT0eV0/skkIcxjK4Mi+lz5YdtPNi4ZKV0jDfBHDYrU4Nwp78A7xHXl2nc+ndv8+Bpil/NF1mI8yq5xfidhvVoLD2vqGTly6i1aNAsrKzsOPiu2pW+OYmbz0k2sc/TyplYCBISKyMA8bNPi23oGM6bwAW4WVLEjDHo+UGJSAU6gkZVWPKSglJqtbdpOi9DTNMf09XlVhlip6zR2mSRjtAhTTNnn7YfPZH/23KZ5b/vvPk4wAezyw4bLHW0M1sRWu6mnL+zxAOu8WtwMhXB2uecRwwt1biSFfneUsOHTccTz+7l26d4b2stCcu178bsDRCzQouWzd45lIE9YV9mWZeNY4FfSgOXcuVUg9kBclZldnmwWcn8ROV3cxutYEVnjz8uSRC45vQf7xAueV/ugT6Od9U3JVyBgI0ruTGyNBArOGSJqcC+XNIY1hcrlg7c/OJBMZZ9eNKbZna8pkRh9c98ypm78PKD+4jKtXbBFgnTY8uvXpQCBIVKSIejgKS99jvQQwYAgy1ZOSa4mcA8LbzqkzyMXl94hohTCXVo2WwEc1yVlXxTa6GtxFDcomwyXHfXGq5dwK1avlZVOP192fBmoHxAIpT1ad9nmnCNbukD3sR5DvQJe3+KWK6ecdnNgx5pO5bioZSUsmerfkHeBAa8WYFIotM4Bq/y8n8U/sYH0znw99bsVFsK7b0IkqNm8ekYK9R7hf8uIAl1+Xz6VUYtUMx9ijrSWR93ACFcaHz6cYOMt4U2Fk0/zQuojk4Ufofa4NwxYXpsERRLvEaJ1HaRsCh7LFpDVdjgYQpHabvyEcVkej0z1oKyTGJ2CvnRbM+GvQlVgw94UMfMkKU66PYk/v0eJiJ/XgSfN2LdztybbRiZpAZxlqyaajbFwuFDLfVkWld53Snusds9HvXXvEBN5iU2blKknKXGng9lPeQKe/i3KwfnDkwEf7RcLygsyZMO8Gn1eR89rRUC6VHhqeLviYLxSQdmfL/Ii3f09JFkr/wdW3hzAaMo7HI0Cfxvaa3IgsXsdWT++Gm22Hip5XAfAaBuFMzFaCdvTavAkrqHuUxTeHrVS1f9IOkHG4zGpB7/EsZwTxwfz7Skezm54rtXMjl+2Xzqr7Z5XryVc16VmW8NjomZjmFtoyMBtHrSwnz7I8SSY18XPAL8ZJXGXKIkCrgcP8of36A6w6J3nqG0ASn8PG+P6EmHAej8Sz6lwEgbCW9WAgPG3GazTLKyuIV80zZlZQLn6M8s4+f7XqF7oigP23kSZc5MCMuRazz64QV3vgF4wv39g1L34b6wXkfZHQnB/8yyf47ouuK8OGkhvJbw4cxTSXYwIAopfc+v/D2MEDEfXV9Dvpnxj6Wo9Nhm+XwfuiQWExXdMs/MdxONeWDmvDlXQx3USOcLO5QGXGO281LUjImkgtayrppfQmNXQlXTgHmS229A5peM+aUh07W5bRKQAupmeHNrPy8EhCuYATzBACnpzFQC7xZpVravXECstQ6KYWSdeVZuWk7Xdw/UcdjWuqC3FqicFytGOa0iiok21MfwagIW8VToQtc3MhCQv3MaxLXm2N6pH5NNzjygKcGRUHsK5H/aFLpProHfLuAtiiGWdgAmdzmfIzq1QIrwsRr2VU48TTuayWWocKgCGmWHtgND6AiZ1eFU2vFpGDwv6Nk8q0csrz+q10JKQCOHeJy5fC2bgRUQvpVCv6anqhuCs4hJ17h9ujw8KidypISnHmdMg6p2aY27A/AZyWdpkv7y0+ZrONTGvY1N4cCvyY+zJyLpuU2CPdXttC3PHg4ggDm2zBf5U6vw92TkkkNBj7cEJ5MM3JwUJ8bUfSDISer3SABxIPD0tAsq/jSPTV808OgUisTf5/K+qfO3dkCnD6UzJUIdp53SPk7N2Ymma/qnHJsdqKqs5yDKNh512ADkMRpfkdcBlTbo8LiGq6Z6j3yrn8MHYfL7BZNd/oGD5TdUvCEc3TG73UggKym1J0OT4X2oi2iRRmLJu19flLSZr1ynVG/ZgDGL5HzXDsEZiE8MWuxaJi+wUZSx+Qcrjdo//byQIPk7ZDlkqJJ1r7IeQN+fHklhDMcJpioy8znyItvj/ozAFMoAN8uV9H+iiwDSyEVCj01iHXxlnSYKRu9QWbfgK+zklP/MuSozUe1srxzNcsIs81LI2UHQWLlzSTFsTuekky0X9MctfuCtpavclNChf4D3MqNw45+D5aYmpT1Hs35cTPvGTwiABmXMOfIrlFAmzydrgENTXkbUKmwV1/XyfMTncs9pftVfvin6+LkLFCpiZ6b/qYe0JpgTivDx6wk/ssTIFBXd4pbbVGydOLQ2FDe+rZDUvmZvbkPaNXINcas8JnEExABo/lp8vhZr0zDkkIerRaU8DR+Fk5mZb3/F+X6INACSQXFwCTYWqAcVl4lJ1jOhrgNczQZRP4lS89by9BNvnemJbawTn4VUveTOcGPL9TJzlFBnZBgBDx0r3Eahh8J+Rdz6wrigptILfDz4cYHNyZOkJolEH92WiYZOqt1ZYzZvitNnf+Wkt1IDODuUiuelNx71Fkc2NbWYmeThD2+LHq+6rpuWdd9cCVlufFgBk1pubjbmCe6kveKarylvogZ518X5UPDzQf8fq0EOHJrrxlZAwoJqTZHvqP5BPvUIQD6M0x77nv+P8pQxpJrQFtzadKcLw+AK+EZOzY2+SYQzXI2DAbiRPXVgiiY8ACdX4nzKzZ5w/0M4HXJOawrjVEwgmY7XTynKsjo3sgK3v+qZ93+kwcqkzB9V7XCyjeUg0KXapM77OjqqW9vtUE6P62F1VfhiWfkaHagz/O6SoD4HGo0keE+GpeaDs1GAo3N4u4bz0KU0Fd5vDJSuh1WnwEkrIKipSgbtpejCY81Ak0enVpDf6Xl23ParLWbhBiTw4STvHv9uZRw96aBtlpK8YWph0wNCr4yuE5lgEEY7C/9tv+C+qFKFq4k/BR60sgXZXpDpgkG3haQrVr/PkikdTazYrD5L51acRwb6310k3GYkbC8fxt2aEdRzCJ8g87DKFcY2vFNaC5RLXnFEps0zATW55JLjoSgjTcet6btUYun4oxl5AIubX6vgwL8/L/GtA8c/05kdOMj8JmaEcfafDP0GQaG8LqBU0QUg6iCMOTAfgpHgnMGSz3R7v+Pqtny8hJsBE+fyKqssNq11xVwpKbXQiTVnJHsh/jlURbOar0C7gTMqcfMK4KNB7GNQc111FOEL2V396bXrPgxW7/FozTPVXZB+5viyZWwtF0Fa2vaGMMSwijZJQtCJnc9YW8UtCgzlltZCxq6n5jX8YqcA6//Alze7FgjcVBg3H7vpjEiIfhFpRFPL7OGGbAOCrFt/KuTjsO7BJlrmOUsMsTyGCUlhijpwC69Y8HutjHxJQfb72RdqWdzWYv86aXy54epx9k3grYRkuUymzjaeRb0EsPp6g7TEYbHpuCNHD0BLoM6d0PCui0sbj9+WcR7RghnmlMJE2dlvjfRtn/+qEI3svmXpDmOrsCSo53kx9wmfmuT0geo5mQmXmz/4SzTKje5PXtqHezawEpKh3wYLqdB8f8pd/hE/rG9ZWqVK6cobdsOQZCFcp7zvAXhYlCA0gqo0BVqrhZrfrVFgNX2zcFU58z/Yd36hQGPa1f1QZglVx9Sg9kRZhg5Y3IshwLYRBBAjpkAAm5czBZrKR3YNIk0PedZUcRo6zAMlD+GO6kUuiFSDi6IFs6E/KeHWNC4yPk5Ea4Ltj8VUkOd2IMFMdcsx43kcyGGt1sXXPvDMLvfrntyawYn0/T6t/W3lXwfTsMHouJhcZeH2iWWufH/cUhrj5BW1GKNM5zwruv1afymQMM2A0A+Wd++oemcCKtsgIs3COo6L/6hjIOXqdUMf1FtBwvT/OlBkhvRm62SZVzaZyQRm4uGVY53/SFvw9LauxWi25MoZq10IzHML5/8qZQEBkjXW1r6rXyShv4ZWAD2vuHMWnthLh93OEspx9Bl2LjSdn8PS/+v9C09hyE8dhv8BKtrRs/1oNTzQNxawF1K2Jcr6lHTSEqZeNyrwVe23/F8DbRstWr5eiYpKxENOxpYbfWiWIF+unsa5zO/kjko6QIqGYLZGBXQUQ6P9NS3H+/cf3t9RvOc2gPCa6/3RMgSJnKuV+6/FEe+cxnmspoBGVLqXicW5mViNrEUBtqV+Iwhb2Uv4obufxOc7pIc6vIz/VlKhM/Bv9Ew1PTlfyBZTD3iazOhTmeEpEw/ulYxZsy5aT5aGyEBfhb9Fl2WsJFlyLCjk0oQ2Bh1b5TvvNdPB2kFCXwhltdCy1DQaeeNWStGki7dpeLEdXn4uMhNm6cnAPxtsQyP4WoX497QnE2v8WANvrdMxuR4SW35IqQxp8feYy0h9c9fDXpRCK5a7BmU0QEqwMF651o8K/zlqeBeKAYhMRkykbyLE5L1HHKb7A2jP1vCMUgABUC/JjsosF/njJZHD1XBJzEGPBx4EpQwRpJ6v0eMUG/XwUx5nDTKxmPymhg03t/dNFv41aJDVLgRa9YYYgRgEpVNpxqaDywOI4bwRFaC8Ns/8Wp5WR+ET9MfEmzn0MfFxw7yjaNTfFuiO2TjzVMFYCCkih23Ewgy9xS/+AE7eTxTO5cSAOWFHLL2o9Hvavg5CX/UCwDd9skXv6CCpmnEhlq7i0LgIJwZDlqTIH9cV2f3eHpG0si7QXEKLGrAvr1cL2MXCs09Z9l/1k5WXrfNQt8MOysoXf2appX0D2FsOFcH0FKadD+Ndx73OxCCTGgyppxO+e4a3dFVCyF01oEuseaEbyX7oheZoSkhwlDgI75iz8xRQuaJrKKDEcyB469PDxV5V5lXt8M2+GFDlixMZUGNlRh2tEI7xVZYXXY5x7bbgWTfGFyqWnMcTxMlQ3b5YMapxBlWMlGnvzprXkq4fzZFNDR9tMetV61dRYh0Wcp01PdeghDLrFDKs1V7LiRJ29l9o7nYEcxIMy3TQ/OH49GJF798LPOJ+03aefm7iSH5FmF+rgyzd6ACpYmZDzw6IUpPp2RExeXi4+XiCAgXe8wrdHUkFevpq1ANUJbjFq1sMjaMM9WcvibvQuHIY3n/eT9xNTvFo7LtZcReeIoW7jXKfPsiRDOXAg1UJwBQzoCCCOH63S+C5aBb/NdsgxPqpBd36DuuxTEoYz/nQOFymI87BNtUxLlg/VjajIH//XZxkiyoMObuTyf40QFUa5tDKFwvjsHHpQVyZNbV5SuyEXmjZp3qDBADZpsFr3ma3cglz7e56GCtt6jfQfzOW8EPVmgl/Ivp8h/7TdTMuTrNbkYO6usKHX/v2tnk+JGoC8NQlRrC+7nk1A72CMxV2TNHOcJmLBzPWp1npz0tGX/gUnpvjnlxMX0Zs4LdxrL1ZgWPGjNxjQ47mkLARpKh1ELONtYxtBCV/XfRgx0Xk1cLUwfkWCKM5hX5bXlrlCMn6FahP2yLRs7S6bK3SyNN0PtEtqqFj+MQ1UYYBeYwkoD8LcPKsYIh9AgISTQ80Zpp1hrwbXbnwPFtnlMCcMuELYPWnjIusU/WH1Y537UwaDwZw0F8f5d07OMsEfWchlDCac4r2Vf5qXOFvGrtZVepMyVVmjo6RPFsrHpUPHu4I9sY4nkstk4uXQsBj52z7J9aPMhbxbd0+acOvl2GeEDVnBAA3+fHCztJ5gIpOw3Tr1gEA84FoybGNuCN8QAWrtwKkNhBzFx9KDQFYl98lj6H6hnYY13AOtfZkS1N+AL8AQCcIWZqHS1aYYoHLMAGOQZb1r0Lv3XzYJhd7Qj2bhY/bwm3YdE4/oy6kjSpsIk0TDNClgZ/UtSVsNEu7hpwSmD809+YE7Qj9J508oTcUoyc1c+IYug8wMY4zDQL0qfS7/UGjM8cs3NywNTwhl3A9aWLKzENH4O203/VMSjQUjQFEV65guPEyzQyQBbcqo84gDGqvBXu7lDctTsfgW8Vgk9cfB+l86W33+d+2sK5f+esPoEsrxpHG2aa1FQcAppKU2O4oQckkDS6lrQiCfedHtpIGVWoMpHFOe4vVD2iJiGlh56fQc9cMstnu+TjOy/gjX55qeMJStI5+4RRrUD6XKNDxCfTDiApnu0A3WUA+y8Ajbl6YXUARam3tlGuIfXAfu+Ro1CSMg9cRkE4SGQ6k/AyJKrMS/EPilRTScU9DL20WsRKv+1WMD49LDv4vkNjb/f1M/KMt/bgcsdlswg1qyH0RMwSSsEOIxGI9CuBTC9cDgyHzl9MVKQpAeDeWJiCo53tVy1Ct/owUM08qDIpFwUpQTcifLEhMRfyowGEkACIJw2l+U0OaHwDxPkvjdnJEaUablnYiSmxzIbx8tPvw2U/6SLp1eUycvzmotFE/qwlk+b61wQvJEtyb2EAnKJaNTxKqDlxMGhltzCwEcOTxL1Pda/Y44PLcjx+LwUZCg3S3eG8QdxusMsjJKKQiW6ldAJU3xKv0y0kj3AHLFvR6Ng5QCwSpmx9AYHdyArqqNfAiu8sCZy9Ont//IlLxRk3is0mXESlEe/8rZxF6cR09XdRYCPBz0mtB5UJM3ShN1ctwn4VQUkley/8tYLI/DaoZVGf/aGvQeOtdLL2uUW7cem7XcGI+cCQos8F9ByWZjVBe5lnJZnGf2DlExuP7mBYQ2UEBLjRzKwzwVxQUgden2cTBlz8T3P+K+3MU5TaSOiMiQj1xiTryqYrd1tCM2lwcZb2A9ejiozioG5reYKL0IT8PPVI9cOI2HqdLn+y4s7x9BlEPB8lXYgKjHyjJjvzTvwIPhJQ8X3vyHRmYue4XX7ip5DAbtFIxUTG5NH0B3KMsnl4gnRXQ/8YlPB+8sEgyhwz0clpxzsCpYnyUHFxvVMqtT/Nl+T6xTStAyhlbGQsQBe887SGj/E+5wXQTTRPfo7k0L9b71fmLaKguHRckcVQymTFMkeGrlBSeA/wRd+uwBKwGgktH+CNTPQO0bPE5f+XqZPvors5UmeoxedvutY0yvPCPSSEs8dKFMXqlsodENjNOjB5cLkwT/wI6Wtk4qa1hFlsW1kve3IAuBBA6DyphuJkFJgJJ30ltXO/WGQAPsQ/zSG0L4CF1bDDVIxzHqYZUhISPpxEcfcMpyLITtLviIgmUwZh/H74A8DM7DqS/XCgq8kJZ0f+yL5Np671tfqTJRCKq402+/y00TSokVRRgNceFLwtS4q5U3cuW/tGPufylUK8iDs43+AWmrH0OUKcPiBxmVapvoug2ml1XuVs3QXb0fJQN1Po63PUG46kJqGkhW2RKs7p9k1DLEIrzn90hIZulPmOqGgi20mh1LimNBhY9+ZzZK0Qq0hnnd7mQBitFmB3LmzzKS+rcnQzvzXdciZ3T64C4K19jSOlamKXd7PxtP7GIlP+5MMyLfW6b/HHbxEty2/BQwwGZNYsq1MwopoLG369GsXvi6En2/byI3G1DgvTFfGPIabIqeKED0T/77yoYvtbWnDkZcZFBXz9tVjd1gCoguCY4JsRcgiBU2b+hP8OQPBvuUCF0MclFT5TQRDcn7oY8FuJ7HJx8lwcgQc3vUcvf4dGywH5qAmMQjBgOCOC8hvzkqdUDJkmcEabgxiEMn+Pf3KTIqkL/nJG8sLpIAAvFPdBRmMyx2VS6gLzJB49uwq9fEIF4H2pIaPUo8pFAP2Vl5luSnp1FxLaGPTnNv5EdQAY27hIQtzKf1zPD3mi5mFX7y/l0eS1lWCzp9wvkDYL7MlKywUBI40H8+9qe+rwzdxHSaBzdsWMuqkDQdQ+xk+CqK4F5O1m35GGy2IsH3SAIMVFinEBSOY6drJH+VcGFdRsxALOcwO7gcykrLmL4WNxwb0+Vq5GrWgZLZVAWoiLqFZKzghj5ot1gPtram4lZiFtkRnus9Lfo4MqpjtQnzGQG5I8uVdStki5me5LG0TUcn/5AP5rhdftgBq9RJJi4SwM+x9NJOs2n03sM+5UACiDpuxgiCzAoGyYe6Cj/ohptt99SXmlLXqIwUhAbHahBafqYSV8562diYzA0j/H6w57jeZl1qP5l2l5E4BB8pPESkdZjBA0jVoerKw1VLnP4LAalL/q+J99uNNE8HOO1yI441P4vXjKsoBj8/wofYnJAf/m6duMvDjKgN3vP2kf7slSCRKgr8TJJ7eG3Yqo+LTCsTgQWFh5LKTFS3TGmt0y7vz0COHtFp6fqjPmoQ1Ivf2ZaXr+ATZZPHwhrHbKqJ1yudlrcu5YX9Qw0yy3WeM2xqpx3eECthkbPkWO4MomSK9qVa9dpLRwISMKtIeEPUWmYjgI/KANlSrf5JYR7UrAr5cm6DiJygWKddn9XSoFnerK2b81VJGt7XNz6FWWw5XaIRWBABciRDNVYE9Mf1EGbN2xchtKxKs910uG9ox50GtIAMxQ3nDYcyD0SlizcF6fPaYzSEmdQ0/VHoWnpQKXwu4X/SSoLiIh3kJBqsSo4QXS1DrWMFuBKH3D+kuDgtrNul62Y062DN/41BPWjhSYPq/BOBRCwTpr/ciLgOKoAoyr/WneAXqsJwBKlTiQxrarx4ZCyMNJM2IDA3aNt4gFdYl4C3h31eoCno78zazMwgTwixa3Q5uuOntqlj2Eu16kN4a+kOJUIO/Ise7j4b6EEoAVv9XFvOg+RXkqGkiJDi2RCM/Pdq5VJV6n6fuBnk3R1mr4KF625jSoPgF0gRDEAk/TUw452bBpZIaek/m1zH5yLtzOinyhLfjaa/JkNGCttzt0dvvsyCyCbevYgOdK02HCfNtEOvTdVnRxH2g5dK+jfP7FXUKsatVxUUGYGtNa89pI+MsEcYQcF3Vy+6CC4tiJpOTDEQorKn4ivJpKClUez8SKiXf97rfEIQYBLTo4Y8ZxXeVuTcu4t+RhNzwaB54rbZ34Oh35krPkKyP4aCwySdP5L4GFDPE5ayF1ITFGJx1U1+tPGxRLAk0zldnJmFh1AFcba5mU9GD8l7R0wgzs/tGzhaPJyNCUzf230HzrJBbKv0qgFoGN+IBEzudxWOf+wY/1SezO2RKATJohTR1siY3D1O1y/wSADhv0XqBL8Zv3+ssKQ9ELMJlDK2txgznF0PcCCXWZoYa8phhsGJcawfocEn1JLTkRTv0Lgf0IZj5Z3KNHlIY4PEvuRqnm41z4MAh6+s39UedBgSD6H1EWkPAQ9joqhpAqDPYnHePc+thteazGOZTI7zGTYW5Y+KAaX1go+0Pjs3f5jfI1LIq7HYJdoLrGCUsuHh5S+yIOQlwGxbIdH+BSGXtD9F2BwE7vKSurhO4BrYKb50B4Ksa9tk8yCt10M4aumEZT3x7wCzkf3mzAKFTFYajzisiu14TQXIijNZ00HhIO0VJ+LP01kji46hI4ruUDXgIC434fz27twpgbUQQ4MWc2P/EXCg1A0XVERWq7JEjDvuK5dA9ZXMys/QHAqfuF+z2VW6LzCXgBhNb3n5t7UXu+XDq3gakcaHhOba7m1Ko1QZYIdQL5mNYwmZmdLxK52uAj25/nEaTovn/Wrwmh9eQ01t+UBc8Ze0YncXSnCoIr13UaT6umhrzjjKkm8d4I4LPFUiJWcpLqVOBfK/Y7pM6Mv9slaqhjDpI2rnf1OJw77Uv6aavSqg9S0AO/X/FVds/u/m4gSfbIwFvcHbtEZOSHyAN4JZBNMgd2QUwOCdeUgkbY49nUI0LFcQqlZq9YULa6w8uk6baNm3A0c9dU6FVi6Q/Qazk97XTU6XMusAfDS3nFVHL4h+XePeCnhg8Jj1mmWa3iIDKTI3a30JweFFMrWqoWzllUKGBIoXVIvd5JiC/BhR+hcnFHPhOLqzMwe6D6aTf+szgy9luXuOQWiYLGTSoL2jVZ7Nxrca391vNKTJfxHMYVJ2cpXQgrXEgryIOM2zaMY9305DNshPWJXT6jp+JnUsz+ATOuK3HeHVERIH1an3JCF1wevyLN7hkHtkeIGnliYTKOJl/jfyMDtBudC/OUI4M4vYp9dn4/Bvn56wpJz7v8/N0tpRYN//MmcUyPs3zDyScAXH/51Fc3vIYqAS7Ujr0O0w3SnrjucdM9XZJIhwQryCY7CQBuD1OiFnwSz2KzOph+su+z4srWYxzhiN5l720aE1l+4Gr6HmACKaCEd73UGg9jN3MQ2jpbXCKxu7kXQZCNXf+lTZv4UxKNvUBVETeSztk7ldQxM7Yg7oIm8q8bfwMB1IJtPPCF4YTPNcnaVcg1oA206fTs8YVwdRY+7rczLPuBVgXGUORJurePg4pCzNGEJwGNkRWuO1kTUw77jzIWkw+UpSmmeS72qyIfuuUr8NrmTj884c+WK36GdfsjCzbN7YRo5Z7TkmiuothdHKGaZLFVMzAn0qPXYkXd4tE58VlHarhOHuvBJS2pMvF1yM/NZW82V+0KNinavDcS9hU+F/YDkXVW8+TuW0GCtYjc6MFuMmxTRMOBQ16ntALMnNMnsHJe10nXIjx7he6h8DNWycdyx6uJZUyU1OhGIexdb9il1n/elA+g9szrlBiQ4MJfW78QhffV0BZQ1WlZjEBIrZ5VxBQ6paLE59ielRuHs82gSTKk+k8WUk5Nu5CZElco6cd0EhkMxD5czKzsNTmSmcekgVBPcKVkfj4LMeALxYHWULAJIA2NOuLu+qPWrvcRyrbrNLvTCbnzrBnc61eqz5+sB3mRXkTPgaaXan+kvhnKHZIrOIm/y+amS68LYFFrZALoTMgauJJDF/dqroEId9c60qdxNKP1cOdt103btauHtimYpfpmEVu1WjCZPvKVkZZm614+qqyWhu9v7EjoeZlFfgaCZza3umNQ3TKQpzaDqq/0fk344v04l9U+meUqt1z5izDHg/dIFTZG5QhHqGW9bzXxTujULAw41dqp8w8UBuDIfTO1R9Q+b5LaM9EDQNEBCVzbO7/KxdTAidZeKEaNj4J5Ut+IjOgSCsYoNS4Orma1+OSmksKPGUTv4eHQaxud8Do47Yfxvknc4ahoV0DzAwme9BqXUdDOk9p9QU4a4fCHYCFcp4Tagat69YpKpcCBVkAeHGJ2fYvtEjiVI9OjuvY6tVemwHqUuWmdanS1EIJSNsDgNMx8hUReK05vPSr6z7JFAebNLtWEeBKcbmbEU7yUJWoyShTp+bPiiiD8wDQYDLEujegXqXLyRraPJjzE0uSeP3wfnyKivH/4uGMHhRGMhhcvIRO5Gl5n/+Wd5YVtYw/PDJGhWXNNzllo3cN2Tsv6bcPX2fjKSFA+sKelz/74KwJOf2rgSZ3R3mockHb0gD+tP6cj143nAWilKy6hvgufkGkvJFQ+0FoYLrQFqr8iTvYJFhWQrfbKuFCVqDyxALmdzQY9aiuKI4Z2xup84w4MAhFAPmm1FpV4TKMPJ+oogDWQvjzgfAcqWh2YQhs0/uAgFTFgQvG1ieNKmSmCD/mna+pxQRB+QfvPqHofjjplU/FeWPp2JJXUVpD4D6gRcgMVRn58PkxQ3KTP6N+Tl2qv/JhAkgJCeBxyBNVyjSt/sI7aqqXr+QNPeDv1ylHrOfdlkM8CjDRro59XU+mze9H/2LEPHpP9bi3zJfWtuCdACOjjHWCPxgNTey5lZZXLkjnj0LhpqRlUf0mqQMYuAAGkxA6G2DTShDIhLXsZPkW1wTcjCSDN17EcpMQvcgTOjLItUqG0uiN4huJA0DqdGo4X0NN3aUOUdy7APddPB2HRXkzmZWfMbDLLZ2YS4vNYruH8V+lbbqVeeRuGPZanRDUoybRdcze/ZcHfgf99h6FfNbmNvpZeacVTAIyen6Aj3teQfNsuUVrx5c6bQeYxxVFOEKlelogSTOcvRZiBolzhGTzT53uD4kuMRT4E9TIRjC1S/iU/VacZjQmT1YXI2l0Ol6PB4h8TTP7Kib5OZRdvoiGe6fAtmkVQGnTXflUx5DLtCoaMhKSv/qNGm7WH7Y2GY+HlnEo/AFNVLqq39KFLsEnIf0/jyJsha+eKbM3kiuKap4RSvMUP+UOaBWjPdClqBcr1CyiAYl/ANJRPTy1OBEFG5bOsQHzhB9RXyvl4jev3w+ytGqsAK2lvEbS8x9Ip2M6YbxMINW50zQhq4o0snMdBPc0WzxMYoZqFajrYKvOvy0ThcAh7HSfvg+LGIVTYB3JjxXDqpItWuZWCwfEJrx37j4XexhhmDyKffpJFzyQ88ghcQPxe8UCc4f/uXKy+NH31UesrzIdrdWHSv7SVS87Y/ZpJI4aKyk3d1uYV0VFdnnmkeapBTb1ohlf8Fm8709xyNVDnvJtzOUj/su4VPvA7IWZDo6esbZP973Vgo96Gz805diSgY90xyOJtuwJI8PgtjkSEZPuAokNNEadbWmOgbQ4Ny4f5EMqNapcnEfXP/PB5yUIh6mHx7Bf3lF5m8jwkH4KqDZhPap8DIT1/QApy66FiRtotsH00oCD3k33Cz3/uF/cKWnBatGov7IPVVxurCmgNewSPrS2lnqosGNQfVRz7by09kTx0udAsD2YeQ+Dm7i0HncGdLdmK/oMA0ENIvhtomt2R09aYBnl1xt8N7egcunx5+wjYl/gzz24sMbhhmXd1sdKC4ur64fmq8oexQ8OrvDf07I9WepbgFXGtUhyCMz5kCogT/q+rNERSdNaBiHdTvyZXYC1oqETMfF8pBf6XzA+nMxiY/yYkGP/hZXUoZ0sL7b92SXEgjr3MoTN58waP5NA3hqr+hLX5+tQhu3mNjsPPbvCTlDt5oy7aDOSj9xI+oSrP+3f2gHwYWsPY8dgAoE7mJp/QTCT5CVxLJv3I6aqsX48KAZlyA1FtWUf10Jq2HZgvdVUsEWt6vvek6Cw0s2z5rhZwhH97vTZ+s5CL8aWkLV1Bk/HbBqH2/g/6FpYnxcR+Rede8KCsv1wwajx4uT6mh8iTrH6G+7Qlf6TJe+qsypm+wD8Sii4baN0ybMOqhzoyhQrCiLXgiWe2PlA4GvC53stTl9zqUKAhD4ZAAFNaTcnOM6PCTbskhV0z/G3Yj46y6zuGf09BEZ/rxfU5RTgozKUYhgaH+2eYW9BtBv5A1ZG/cZviG+qVM5xl+ld6N2IlMoRBmpHJ5Cl7e4U8PRWRiSr5Bj0Erv37d1KZ3UXmXA/ZML+IUV8NZ0jsQ7t/Sc9DzJhvc3/Qynga3jziMBxE8CTWH6AO5uC59042L97TiqFp1WsOsKa0BRvj25bKiD9Ip4Xx1RhSKzi3wrmz66srnX8E8Uv3rdVIR0YIS3nYKYZam/shiF9y7puU0kpJ9KQTppUJNUPJqHFev0NYeevPMEOCALH0LwjSLZRg+QCVH8itCynUfXStFj1GSd1pNNCR+h8XGDb9N3vvNg+kLzuzVjKTaZQ1fynTWw2/dbcdiJR+0bbkAZE9wa5TaLKQuQG88oDTe4TxVFzs9UAATFv1pMrhixOe1V8vMC9XNCvcNYJwWfQs1N7zXUlbFb+KJZiUg9KxlXBZHlDN0MxE45mVUtLpBE/KXoESJRgShVnKboSY+1r8weNX+sekCXax8r61vDCt/pg5295xam8kqcFdMTy7wg26ewX4LGljxHkcLKd2VO5BaakbcnU83WRUc/PfN4yY7z9SNAU28W0aTTb+dl8G3WREqf4cK4RO1qLrpH+q7JRU5nqgdT0jO+bI0MMLXd5UVh8wXaKMa/LksRfkx519oBUNRwY+l/bHYhvawTyxuqKU+EKsEQ2hNVZSB49/AjV+CSVsYsPtOM/3+hV5MSzBgrc76bv1Ye2xP1UYWVGZ7dy0OjmIAWyDjjLVELBilKBVAAtIt2c7mJABHMZ6w7zqCEksC6ww9Wl+o8jVzj1gzcCPrjFvF8/h+KNCZ++m2qXynQ/Hwx3Fz/Axo0KtwOU/HEOoM42wfnIGSthmfsv8zscklJ2FYtIO6aOxkG8KS6eGG9UD7nBDtimE03xZSUJ9uOcJeyv5bK58ttwe+9pomagiw3Y2HCDLFQJe+JmHC4Q39kmH6VunEmriE3KYSwgwjKtfkEOwaTRaWuDpsljj9JJHGQbdPZe8tXFuquzjBJfo8TUjyjhZEbZsCmPzMMDhGrE6Aq0pp9z1ufcCmEoE2ATusETTv8nJEUutcbwYT3N7ROLSnoe3ff0Jncz5y/PncFG9/9LOhsbuX0vEAlAgzMDBnZhw0OEVltjNrkliAiLm5y6LK8lGNDCqfSageQbAcJP8n+TLNFUwQ+dPWcBtiuFFpEK/IYUtfr6lsaDNk5bip0cioZ2IOTKU60WUdZukwA+z/Ega7vB59Miony380Ez4f17rSW8/mEdGX/VEr3HZsCr2hsEQa6kId/d3QQsEm/0LMDlC/juWHVBepkOWSMoZQAJT44vg414a2e7pmDPyzgVtyXj50TnNM7i1NdNf4qn5s9UMbmS1U1ZaUqoUj6FsJeik6liFn6SaPodQ0P/EUQiyKeFZnnXV8XW+mP3/M6a7gTjrvVu7c9116yo1A/3hfdhui4UIKJAROypL9pf2VXXyGRvMxQ6emvASCsuCTeyjFQYtHaah+CSJujsNJ0CxOGRF9S3vlw2WHdm4XsoQ7KkjlY2pAxJ9Tdt4o8KdjBCUnKzZqiBRVUJbMFVy0GbYRU0O4hWBt/IwPToTfe3p0dTAM/0TutHhNvy2kLk138B/c8OjUHDNy7oy8OV4jNwisSuKsT2BiCBIrAQZuF/Mvvtn4aB+F9YiGRtbGln193r3r2qnEDv0Y5mmMh4i/wYl33bttjO969RzVjMeZl7TBSvX4ku1TLlPymNPQR9Nc1gHmZQRxqhkthOXyz6qkmeTRFBQzlfimBHfxRbwDd2/TJ+fjkib4PjGrZUjEOVQPNZDngDccnJRR9BUAvexDEm0/95i5pLhuGtDmH5ypChjRVZgRKr6dMf56xopUpUJ+zMqlvaQcNzz6dS7G3kVD/gBHMNKl+QDn5BX0SLK0RqF0EfNkUbOonRrzpy/9IIq0t6n6xcCeJDh+tQI6FjIwtAVyxWsUWu+1kWIUG948pQsbEadVAIHtktGm9Luj9M8xUAs+zOOQf7tqzcuZcsBvqqZRqWgELF+m1ddHjxXoaD98tIT5cL3PaPLDSnSV+ZOVptN1k9X5k3m0vGMJFAV9yJLWAnyK+Y4t1MBh30VO+cZbkw48e50Q13vyzIyc2sHipVZokY9I/fLq4kyNeIVLK7a/xuoN/Nr5CU9ljTcIBAcYlZU+TCUsyeY8g1nVDExUyDckIDJBAtxvzaEzJQD6BJNc5Yjzg0jSiudn29uXfkOByBbTMgrvpwncAMO+5B4NkH2XgeyF/y/T6VIyRjm90ZC0xqEHKmz3flRT9N0maHL+A+V9X+HoAnHgv1ytHvYSXZXfLybIdi62FKAsR3O7Nfp6njTrJ3l8qfOwnSL37VbZcwvkt2XzibLCkcoKlZICcW5Dt/tkL3l51QJjwlnR2SJZ8BjCyS7Qkd/v8WNtfAxKHHOCb3swo8bB2pMqHVxJGF7bwffLpYSHig6B1FFpt0sRHtUilHkSjl6AmN04m4z/+JwTpUe/PkQfVR86RBI6IO08yKG5luigGqOwPf8mkvWQ/lAWoiA=="/>
  <p:tag name="MEKKOXMLTAGS" val="1"/>
</p:tagLst>
</file>

<file path=ppt/tags/tag5.xml><?xml version="1.0" encoding="utf-8"?>
<p:tagLst xmlns:a="http://schemas.openxmlformats.org/drawingml/2006/main" xmlns:r="http://schemas.openxmlformats.org/officeDocument/2006/relationships" xmlns:p="http://schemas.openxmlformats.org/presentationml/2006/main">
  <p:tag name="MEKKO" val="MekkoHeaderBoxGroup"/>
</p:tagLst>
</file>

<file path=ppt/tags/tag6.xml><?xml version="1.0" encoding="utf-8"?>
<p:tagLst xmlns:a="http://schemas.openxmlformats.org/drawingml/2006/main" xmlns:r="http://schemas.openxmlformats.org/officeDocument/2006/relationships" xmlns:p="http://schemas.openxmlformats.org/presentationml/2006/main">
  <p:tag name="AGENDATEXT" val="LTC-MAP PPE reporting statistics&#10;Optimizing supply of PPE and other equipment during shortages&#10;Appendix&#10;Types of PPE&#10;PPE Burn Rate Calculator usage review"/>
  <p:tag name="AGENDANUMBER" val="2"/>
</p:tagLst>
</file>

<file path=ppt/theme/theme1.xml><?xml version="1.0" encoding="utf-8"?>
<a:theme xmlns:a="http://schemas.openxmlformats.org/drawingml/2006/main" name="Bain Core">
  <a:themeElements>
    <a:clrScheme name="Custom 2">
      <a:dk1>
        <a:srgbClr val="000000"/>
      </a:dk1>
      <a:lt1>
        <a:srgbClr val="FFFFFF"/>
      </a:lt1>
      <a:dk2>
        <a:srgbClr val="D6D6D6"/>
      </a:dk2>
      <a:lt2>
        <a:srgbClr val="5C5C5C"/>
      </a:lt2>
      <a:accent1>
        <a:srgbClr val="B4B4B4"/>
      </a:accent1>
      <a:accent2>
        <a:srgbClr val="D6D6D6"/>
      </a:accent2>
      <a:accent3>
        <a:srgbClr val="047EBF"/>
      </a:accent3>
      <a:accent4>
        <a:srgbClr val="46647B"/>
      </a:accent4>
      <a:accent5>
        <a:srgbClr val="507867"/>
      </a:accent5>
      <a:accent6>
        <a:srgbClr val="8E806F"/>
      </a:accent6>
      <a:hlink>
        <a:srgbClr val="46647B"/>
      </a:hlink>
      <a:folHlink>
        <a:srgbClr val="7891AA"/>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DPH Template.potx" id="{8C80A6E4-032C-438B-9B6A-33BE32ACAF73}" vid="{896AF9CA-C8EC-474B-940F-8BA1148A99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DPH Template</Template>
  <TotalTime>852</TotalTime>
  <Words>1191</Words>
  <Application>Microsoft Office PowerPoint</Application>
  <PresentationFormat>Widescreen</PresentationFormat>
  <Paragraphs>162</Paragraphs>
  <Slides>29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Bain Core</vt:lpstr>
      <vt:lpstr>PPE and Burn Rate Calculator Review</vt:lpstr>
      <vt:lpstr>Agenda</vt:lpstr>
      <vt:lpstr>There are two primary concerns with the PPE data reporting in LTC-MAP</vt:lpstr>
      <vt:lpstr>Agenda</vt:lpstr>
      <vt:lpstr>PPE Burn Rate Calculator</vt:lpstr>
      <vt:lpstr>Spreadsheet sections</vt:lpstr>
      <vt:lpstr>Burn rate calculator: Box A</vt:lpstr>
      <vt:lpstr>Burn rate calculator: Box B</vt:lpstr>
      <vt:lpstr>Burn rate calculator: Box C</vt:lpstr>
      <vt:lpstr>Burn rate calculator: Box D</vt:lpstr>
      <vt:lpstr>Burn rate calculator: Report boxes 1 &amp; 2</vt:lpstr>
      <vt:lpstr>Graph reports: boxes used per day</vt:lpstr>
      <vt:lpstr>Graph reports: days of PPE supply remaining</vt:lpstr>
      <vt:lpstr>Additional resources</vt:lpstr>
      <vt:lpstr>Questions</vt:lpstr>
      <vt:lpstr>Appendix</vt:lpstr>
      <vt:lpstr>Optimizing supply of PPE and other equipment during shortages​</vt:lpstr>
      <vt:lpstr>Shortage strategies: all types of PPE</vt:lpstr>
      <vt:lpstr>Shortage strategies: N95 respirators</vt:lpstr>
      <vt:lpstr>Shortage strategies: facemasks </vt:lpstr>
      <vt:lpstr>Shortage strategies: gowns</vt:lpstr>
      <vt:lpstr>Shortage strategies: eye protection</vt:lpstr>
      <vt:lpstr>Shortage strategies: gloves</vt:lpstr>
      <vt:lpstr>PPE usage reminders: facemask do’s and don’ts (1/3)</vt:lpstr>
      <vt:lpstr>PPE usage reminders: facemask do’s and don’ts (2/3)</vt:lpstr>
      <vt:lpstr>PPE usage reminders: facemask do’s and don’ts (3/3)</vt:lpstr>
      <vt:lpstr>PPE usage reminders: respirator do’s</vt:lpstr>
      <vt:lpstr>PPE usage reminders: respirator don’t’s</vt:lpstr>
      <vt:lpstr>PPE usage reminders: removing a respirator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 and Burn Rate Calculator Review</dc:title>
  <dc:creator>Nick Peranzi;Donna Ortelle</dc:creator>
  <cp:lastModifiedBy>Nick Peranzi</cp:lastModifiedBy>
  <cp:revision>40</cp:revision>
  <dcterms:created xsi:type="dcterms:W3CDTF">2020-07-29T15:39:26Z</dcterms:created>
  <dcterms:modified xsi:type="dcterms:W3CDTF">2020-08-04T17:34:34Z</dcterms:modified>
</cp:coreProperties>
</file>